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270" r:id="rId12"/>
    <p:sldId id="264" r:id="rId13"/>
    <p:sldId id="269" r:id="rId14"/>
    <p:sldId id="268" r:id="rId15"/>
    <p:sldId id="275" r:id="rId16"/>
    <p:sldId id="274" r:id="rId17"/>
    <p:sldId id="273" r:id="rId18"/>
    <p:sldId id="298" r:id="rId19"/>
    <p:sldId id="272" r:id="rId20"/>
    <p:sldId id="299" r:id="rId21"/>
    <p:sldId id="271" r:id="rId22"/>
    <p:sldId id="279" r:id="rId23"/>
    <p:sldId id="283" r:id="rId24"/>
    <p:sldId id="281" r:id="rId25"/>
    <p:sldId id="282" r:id="rId26"/>
    <p:sldId id="280" r:id="rId27"/>
    <p:sldId id="289" r:id="rId28"/>
    <p:sldId id="284" r:id="rId29"/>
    <p:sldId id="286" r:id="rId30"/>
    <p:sldId id="288" r:id="rId31"/>
    <p:sldId id="287" r:id="rId32"/>
    <p:sldId id="285" r:id="rId33"/>
    <p:sldId id="293" r:id="rId34"/>
    <p:sldId id="290" r:id="rId35"/>
    <p:sldId id="291" r:id="rId36"/>
    <p:sldId id="294" r:id="rId37"/>
    <p:sldId id="297" r:id="rId38"/>
    <p:sldId id="296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876" autoAdjust="0"/>
    <p:restoredTop sz="91051" autoAdjust="0"/>
  </p:normalViewPr>
  <p:slideViewPr>
    <p:cSldViewPr>
      <p:cViewPr>
        <p:scale>
          <a:sx n="80" d="100"/>
          <a:sy n="80" d="100"/>
        </p:scale>
        <p:origin x="-85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5DE3E-14C6-4407-A2F6-47FE7036D7A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C285-6A2E-4909-BDA9-CE45688C3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20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C285-6A2E-4909-BDA9-CE45688C36ED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65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938535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ФГБОУ ВО </a:t>
            </a:r>
            <a:r>
              <a:rPr lang="ru-RU" sz="2400" i="1" dirty="0" err="1" smtClean="0"/>
              <a:t>ОрГМУ</a:t>
            </a:r>
            <a:r>
              <a:rPr lang="ru-RU" sz="2400" i="1" dirty="0" smtClean="0"/>
              <a:t> Минздрава России</a:t>
            </a:r>
            <a:br>
              <a:rPr lang="ru-RU" sz="2400" i="1" dirty="0" smtClean="0"/>
            </a:br>
            <a:r>
              <a:rPr lang="ru-RU" sz="2400" i="1" dirty="0" smtClean="0"/>
              <a:t>кафедра госпитальной терапии им. Р.Г. </a:t>
            </a:r>
            <a:r>
              <a:rPr lang="ru-RU" sz="2400" i="1" dirty="0" err="1" smtClean="0"/>
              <a:t>Межебовского</a:t>
            </a:r>
            <a:endParaRPr lang="ru-RU" sz="2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068960"/>
            <a:ext cx="6440760" cy="1152128"/>
          </a:xfrm>
        </p:spPr>
        <p:txBody>
          <a:bodyPr>
            <a:normAutofit/>
          </a:bodyPr>
          <a:lstStyle/>
          <a:p>
            <a:r>
              <a:rPr lang="ru-RU" sz="6000" b="1" u="sng" dirty="0" smtClean="0">
                <a:solidFill>
                  <a:srgbClr val="FF0000"/>
                </a:solidFill>
              </a:rPr>
              <a:t>Легочное сердце</a:t>
            </a:r>
            <a:endParaRPr lang="ru-RU" sz="6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565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Легочное сердце </a:t>
            </a:r>
            <a:r>
              <a:rPr lang="ru-RU" dirty="0" smtClean="0"/>
              <a:t>– </a:t>
            </a:r>
            <a:r>
              <a:rPr lang="ru-RU" dirty="0"/>
              <a:t>это патофизиологическое </a:t>
            </a:r>
            <a:r>
              <a:rPr lang="ru-RU" dirty="0" smtClean="0"/>
              <a:t>состояние</a:t>
            </a:r>
            <a:r>
              <a:rPr lang="ru-RU" dirty="0"/>
              <a:t>, характеризующееся вторичной гипертрофией и/или дилатацией и/или нарушением функции правого желудочка, обусловленное легочной гипертензией, проявляющееся развитием правожелудочковой сердечной недостаточности, расстройствами сердечного ритма и смертью и не связанное с первичной недостаточностью левых отделов сердца или врожденными и приобретенными пороками сердца.</a:t>
            </a:r>
          </a:p>
        </p:txBody>
      </p:sp>
    </p:spTree>
    <p:extLst>
      <p:ext uri="{BB962C8B-B14F-4D97-AF65-F5344CB8AC3E}">
        <p14:creationId xmlns:p14="http://schemas.microsoft.com/office/powerpoint/2010/main" val="378756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Этиология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435280" cy="583264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1700" b="1" dirty="0"/>
              <a:t>Среди этиологических факторов, приводящих к формированию легочного сердца, можно выделить </a:t>
            </a:r>
            <a:r>
              <a:rPr lang="ru-RU" sz="1700" b="1" dirty="0" smtClean="0"/>
              <a:t>          </a:t>
            </a:r>
            <a:r>
              <a:rPr lang="ru-RU" sz="1700" b="1" u="sng" dirty="0" smtClean="0"/>
              <a:t>3 </a:t>
            </a:r>
            <a:r>
              <a:rPr lang="ru-RU" sz="1700" b="1" u="sng" dirty="0"/>
              <a:t>основных группы заболеваний</a:t>
            </a:r>
            <a:r>
              <a:rPr lang="ru-RU" sz="1700" b="1" u="sng" dirty="0" smtClean="0"/>
              <a:t>:</a:t>
            </a:r>
          </a:p>
          <a:p>
            <a:pPr marL="0" indent="0">
              <a:buNone/>
            </a:pPr>
            <a:r>
              <a:rPr lang="en-US" sz="1700" u="sng" dirty="0"/>
              <a:t>I</a:t>
            </a:r>
            <a:r>
              <a:rPr lang="ru-RU" sz="1700" u="sng" dirty="0"/>
              <a:t>. Поражение легочного сосудистого русла (патология легочных артерий):</a:t>
            </a:r>
          </a:p>
          <a:p>
            <a:pPr lvl="1"/>
            <a:r>
              <a:rPr lang="ru-RU" sz="1700" dirty="0"/>
              <a:t>первичная легочная гипертензия;</a:t>
            </a:r>
          </a:p>
          <a:p>
            <a:pPr lvl="1"/>
            <a:r>
              <a:rPr lang="ru-RU" sz="1700" dirty="0"/>
              <a:t>тромбоэмболия легочной артерии (ТЭЛА);</a:t>
            </a:r>
          </a:p>
          <a:p>
            <a:pPr lvl="1"/>
            <a:r>
              <a:rPr lang="ru-RU" sz="1700" dirty="0"/>
              <a:t>узелковый периартериит;</a:t>
            </a:r>
          </a:p>
          <a:p>
            <a:pPr lvl="1"/>
            <a:r>
              <a:rPr lang="ru-RU" sz="1700" dirty="0"/>
              <a:t>первичный легочный тромбоз;</a:t>
            </a:r>
          </a:p>
          <a:p>
            <a:pPr lvl="1"/>
            <a:r>
              <a:rPr lang="ru-RU" sz="1700" dirty="0" err="1"/>
              <a:t>ангиосаркома</a:t>
            </a:r>
            <a:r>
              <a:rPr lang="ru-RU" sz="1700" dirty="0"/>
              <a:t>;</a:t>
            </a:r>
          </a:p>
          <a:p>
            <a:pPr lvl="1"/>
            <a:r>
              <a:rPr lang="ru-RU" sz="1700" dirty="0"/>
              <a:t>сдавление легочной артерии извне (опухолью, аневризмой);</a:t>
            </a:r>
          </a:p>
          <a:p>
            <a:pPr lvl="1"/>
            <a:r>
              <a:rPr lang="ru-RU" sz="1700" dirty="0"/>
              <a:t>паразитарные заболевания.</a:t>
            </a:r>
          </a:p>
          <a:p>
            <a:pPr marL="0" indent="0">
              <a:buNone/>
            </a:pPr>
            <a:r>
              <a:rPr lang="en-US" sz="1700" u="sng" dirty="0"/>
              <a:t>II</a:t>
            </a:r>
            <a:r>
              <a:rPr lang="ru-RU" sz="1700" u="sng" dirty="0"/>
              <a:t>. Заболевания легких и воздухоносных путей: </a:t>
            </a:r>
          </a:p>
          <a:p>
            <a:pPr lvl="1"/>
            <a:r>
              <a:rPr lang="ru-RU" sz="1700" dirty="0" err="1"/>
              <a:t>обструктивные</a:t>
            </a:r>
            <a:r>
              <a:rPr lang="ru-RU" sz="1700" dirty="0"/>
              <a:t> заболевания: хроническая </a:t>
            </a:r>
            <a:r>
              <a:rPr lang="ru-RU" sz="1700" dirty="0" err="1"/>
              <a:t>обструктивная</a:t>
            </a:r>
            <a:r>
              <a:rPr lang="ru-RU" sz="1700" dirty="0"/>
              <a:t> болезнь легких (ХОБЛ), первичная эмфизема легких, бронхиальная астма;</a:t>
            </a:r>
          </a:p>
          <a:p>
            <a:pPr lvl="1"/>
            <a:r>
              <a:rPr lang="ru-RU" sz="1700" dirty="0"/>
              <a:t>заболевания паренхимы легких: туберкулез, бронхоэктатическая болезнь, пневмокониозы, повторные пневмонии, радиационное поражение, идиопатический </a:t>
            </a:r>
            <a:r>
              <a:rPr lang="ru-RU" sz="1700" dirty="0" err="1"/>
              <a:t>фиброзирующий</a:t>
            </a:r>
            <a:r>
              <a:rPr lang="ru-RU" sz="1700" dirty="0"/>
              <a:t> </a:t>
            </a:r>
            <a:r>
              <a:rPr lang="ru-RU" sz="1700" dirty="0" err="1"/>
              <a:t>альвеолит</a:t>
            </a:r>
            <a:r>
              <a:rPr lang="ru-RU" sz="1700" dirty="0"/>
              <a:t>, </a:t>
            </a:r>
            <a:r>
              <a:rPr lang="ru-RU" sz="1700" dirty="0" err="1"/>
              <a:t>саркоидоз</a:t>
            </a:r>
            <a:r>
              <a:rPr lang="ru-RU" sz="1700" dirty="0"/>
              <a:t> легких, коллагенозы, </a:t>
            </a:r>
            <a:r>
              <a:rPr lang="ru-RU" sz="1700" dirty="0" err="1"/>
              <a:t>карциноматоз</a:t>
            </a:r>
            <a:r>
              <a:rPr lang="ru-RU" sz="1700" dirty="0"/>
              <a:t> легких.</a:t>
            </a:r>
          </a:p>
          <a:p>
            <a:pPr marL="0" indent="0">
              <a:buNone/>
            </a:pPr>
            <a:r>
              <a:rPr lang="en-US" sz="1700" u="sng" dirty="0"/>
              <a:t>III</a:t>
            </a:r>
            <a:r>
              <a:rPr lang="ru-RU" sz="1700" u="sng" dirty="0"/>
              <a:t>. </a:t>
            </a:r>
            <a:r>
              <a:rPr lang="ru-RU" sz="1700" u="sng" dirty="0" err="1"/>
              <a:t>Торакодиафрагмальные</a:t>
            </a:r>
            <a:r>
              <a:rPr lang="ru-RU" sz="1700" u="sng" dirty="0"/>
              <a:t> заболевания:</a:t>
            </a:r>
          </a:p>
          <a:p>
            <a:pPr lvl="1"/>
            <a:r>
              <a:rPr lang="ru-RU" sz="1700" dirty="0" err="1"/>
              <a:t>кифосколиоз</a:t>
            </a:r>
            <a:r>
              <a:rPr lang="ru-RU" sz="1700" dirty="0"/>
              <a:t>;</a:t>
            </a:r>
          </a:p>
          <a:p>
            <a:pPr lvl="1"/>
            <a:r>
              <a:rPr lang="ru-RU" sz="1700" dirty="0"/>
              <a:t>болезнь Бехтерева;</a:t>
            </a:r>
          </a:p>
          <a:p>
            <a:pPr lvl="1"/>
            <a:r>
              <a:rPr lang="ru-RU" sz="1700" dirty="0"/>
              <a:t>ревматоидный артрит;</a:t>
            </a:r>
          </a:p>
          <a:p>
            <a:pPr lvl="1"/>
            <a:r>
              <a:rPr lang="ru-RU" sz="1700" dirty="0"/>
              <a:t>парезы диафрагмы;</a:t>
            </a:r>
          </a:p>
          <a:p>
            <a:pPr lvl="1"/>
            <a:r>
              <a:rPr lang="ru-RU" sz="1700" dirty="0"/>
              <a:t>торакопластика;</a:t>
            </a:r>
          </a:p>
          <a:p>
            <a:pPr lvl="1"/>
            <a:r>
              <a:rPr lang="ru-RU" sz="1700" dirty="0"/>
              <a:t>плевральный фиброз (обширные плевральные шварты);</a:t>
            </a:r>
          </a:p>
          <a:p>
            <a:pPr lvl="1"/>
            <a:r>
              <a:rPr lang="ru-RU" sz="1700" dirty="0"/>
              <a:t>ожирение (синдром Пиквика);</a:t>
            </a:r>
          </a:p>
          <a:p>
            <a:pPr lvl="1"/>
            <a:r>
              <a:rPr lang="ru-RU" sz="1700" dirty="0"/>
              <a:t>полиомиелит, миастения.</a:t>
            </a:r>
          </a:p>
          <a:p>
            <a:pPr marL="0" indent="0">
              <a:buNone/>
            </a:pPr>
            <a:endParaRPr lang="ru-RU" sz="1800" b="1" u="sng" dirty="0"/>
          </a:p>
        </p:txBody>
      </p:sp>
    </p:spTree>
    <p:extLst>
      <p:ext uri="{BB962C8B-B14F-4D97-AF65-F5344CB8AC3E}">
        <p14:creationId xmlns:p14="http://schemas.microsoft.com/office/powerpoint/2010/main" val="351670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Классификация (Б.Е. </a:t>
            </a:r>
            <a:r>
              <a:rPr lang="ru-RU" b="1" dirty="0" err="1" smtClean="0">
                <a:solidFill>
                  <a:srgbClr val="FF0000"/>
                </a:solidFill>
              </a:rPr>
              <a:t>Вотчал</a:t>
            </a:r>
            <a:r>
              <a:rPr lang="ru-RU" b="1" dirty="0" smtClean="0">
                <a:solidFill>
                  <a:srgbClr val="FF0000"/>
                </a:solidFill>
              </a:rPr>
              <a:t>, 1964 </a:t>
            </a:r>
            <a:r>
              <a:rPr lang="ru-RU" b="1" dirty="0">
                <a:solidFill>
                  <a:srgbClr val="FF0000"/>
                </a:solidFill>
              </a:rPr>
              <a:t>г</a:t>
            </a:r>
            <a:r>
              <a:rPr lang="ru-RU" b="1" dirty="0" smtClean="0">
                <a:solidFill>
                  <a:srgbClr val="FF0000"/>
                </a:solidFill>
              </a:rPr>
              <a:t>.)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784976" cy="54726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/>
              <a:t>I</a:t>
            </a:r>
            <a:r>
              <a:rPr lang="ru-RU" b="1" u="sng" dirty="0"/>
              <a:t>. По этиологии:</a:t>
            </a:r>
          </a:p>
          <a:p>
            <a:pPr lvl="1">
              <a:buFont typeface="Arial" pitchFamily="34" charset="0"/>
              <a:buChar char="•"/>
            </a:pPr>
            <a:r>
              <a:rPr lang="ru-RU" dirty="0" err="1" smtClean="0"/>
              <a:t>васкулярное</a:t>
            </a:r>
            <a:r>
              <a:rPr lang="ru-RU" dirty="0" smtClean="0"/>
              <a:t> ЛС (при заболеваниях, первично поражающих легочные сосуды);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бронхопульмональное ЛС (при болезнях, поражающих бронхолегочной аппарат);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err="1" smtClean="0"/>
              <a:t>торакодиафрагмальное</a:t>
            </a:r>
            <a:r>
              <a:rPr lang="ru-RU" dirty="0" smtClean="0"/>
              <a:t> ЛС (при заболеваниях, ведущих к нарушению вентиляции вследствие патологических изменений подвижности грудной клетки).</a:t>
            </a:r>
          </a:p>
          <a:p>
            <a:pPr marL="0" indent="0">
              <a:buNone/>
            </a:pPr>
            <a:r>
              <a:rPr lang="ru-RU" b="1" u="sng" dirty="0" smtClean="0"/>
              <a:t>II. </a:t>
            </a:r>
            <a:r>
              <a:rPr lang="ru-RU" b="1" u="sng" dirty="0"/>
              <a:t>По состоянию компенсации: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компенсированное </a:t>
            </a:r>
            <a:r>
              <a:rPr lang="ru-RU" dirty="0"/>
              <a:t>ЛС (подострое, хроническое) – проявляется гипертрофией и дилатацией правого желудочка;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декомпенсированное </a:t>
            </a:r>
            <a:r>
              <a:rPr lang="ru-RU" dirty="0"/>
              <a:t>ЛС (острое, </a:t>
            </a:r>
            <a:r>
              <a:rPr lang="ru-RU" dirty="0" smtClean="0"/>
              <a:t>подострое, хроническое</a:t>
            </a:r>
            <a:r>
              <a:rPr lang="ru-RU" dirty="0"/>
              <a:t>) – проявляется развитием правожелудочковой недостаточности.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39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4087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III</a:t>
            </a:r>
            <a:r>
              <a:rPr lang="ru-RU" b="1" u="sng" dirty="0" smtClean="0"/>
              <a:t>. </a:t>
            </a:r>
            <a:r>
              <a:rPr lang="ru-RU" b="1" u="sng" dirty="0"/>
              <a:t>По течению и скорости развития клинических проявлений</a:t>
            </a:r>
            <a:r>
              <a:rPr lang="ru-RU" b="1" u="sng" dirty="0" smtClean="0"/>
              <a:t>:</a:t>
            </a:r>
            <a:endParaRPr lang="ru-RU" dirty="0" smtClean="0"/>
          </a:p>
          <a:p>
            <a:pPr lvl="1" algn="just">
              <a:buFont typeface="Arial" pitchFamily="34" charset="0"/>
              <a:buChar char="•"/>
            </a:pPr>
            <a:r>
              <a:rPr lang="ru-RU" sz="3200" u="sng" dirty="0" smtClean="0"/>
              <a:t>острое </a:t>
            </a:r>
            <a:r>
              <a:rPr lang="ru-RU" sz="3200" u="sng" dirty="0"/>
              <a:t>ЛС (развивается в течение минут, часов);</a:t>
            </a:r>
          </a:p>
          <a:p>
            <a:pPr marL="0" indent="0" algn="just">
              <a:buNone/>
            </a:pPr>
            <a:r>
              <a:rPr lang="ru-RU" u="sng" dirty="0"/>
              <a:t>Причины:</a:t>
            </a:r>
            <a:r>
              <a:rPr lang="ru-RU" dirty="0"/>
              <a:t> тромбоэмболия главного ствола или крупных ветвей легочной артерии, клапанный (напряженный) пневмоторакс, массивные плевриты, затяжной приступ бронхиальной астмы, астматический статус.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3200" u="sng" dirty="0" smtClean="0"/>
              <a:t>подострое </a:t>
            </a:r>
            <a:r>
              <a:rPr lang="ru-RU" sz="3200" u="sng" dirty="0"/>
              <a:t>ЛС (развивается в течение дней, недель);</a:t>
            </a:r>
          </a:p>
          <a:p>
            <a:pPr marL="0" indent="0" algn="just">
              <a:buNone/>
            </a:pPr>
            <a:r>
              <a:rPr lang="ru-RU" u="sng" dirty="0"/>
              <a:t>Причины:</a:t>
            </a:r>
            <a:r>
              <a:rPr lang="ru-RU" dirty="0"/>
              <a:t> повторяющиеся эпизоды тромбоэмболии мелких ветвей легочной артерии, повторяющиеся приступы бронхиальной астмы, </a:t>
            </a:r>
            <a:r>
              <a:rPr lang="ru-RU" dirty="0" err="1"/>
              <a:t>лимфогенный</a:t>
            </a:r>
            <a:r>
              <a:rPr lang="ru-RU" dirty="0"/>
              <a:t> </a:t>
            </a:r>
            <a:r>
              <a:rPr lang="ru-RU" dirty="0" err="1"/>
              <a:t>карциноматоз</a:t>
            </a:r>
            <a:r>
              <a:rPr lang="ru-RU" dirty="0"/>
              <a:t> легких, клапанный пневмоторакс, хроническая </a:t>
            </a:r>
            <a:r>
              <a:rPr lang="ru-RU" dirty="0" err="1"/>
              <a:t>гиповентиляция</a:t>
            </a:r>
            <a:r>
              <a:rPr lang="ru-RU" dirty="0"/>
              <a:t> легких центрального и периферического происхождения, </a:t>
            </a:r>
            <a:r>
              <a:rPr lang="ru-RU" dirty="0" err="1"/>
              <a:t>нейро</a:t>
            </a:r>
            <a:r>
              <a:rPr lang="ru-RU" dirty="0"/>
              <a:t>-мышечные заболевания (ботулизм, полиомиелит, миастения).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3200" u="sng" dirty="0" smtClean="0"/>
              <a:t>хроническое </a:t>
            </a:r>
            <a:r>
              <a:rPr lang="ru-RU" sz="3200" u="sng" dirty="0"/>
              <a:t>ЛС (развивается в течение месяцев, лет).</a:t>
            </a:r>
          </a:p>
          <a:p>
            <a:pPr marL="0" indent="0" algn="just">
              <a:buNone/>
            </a:pPr>
            <a:r>
              <a:rPr lang="ru-RU" u="sng" dirty="0"/>
              <a:t>Причины:</a:t>
            </a:r>
            <a:r>
              <a:rPr lang="ru-RU" dirty="0"/>
              <a:t> заболевания, первично </a:t>
            </a:r>
            <a:r>
              <a:rPr lang="ru-RU" dirty="0" smtClean="0"/>
              <a:t>поражающие бронхолегочный </a:t>
            </a:r>
            <a:r>
              <a:rPr lang="ru-RU" dirty="0"/>
              <a:t>аппарат (хронический </a:t>
            </a:r>
            <a:r>
              <a:rPr lang="ru-RU" dirty="0" err="1"/>
              <a:t>обструктивный</a:t>
            </a:r>
            <a:r>
              <a:rPr lang="ru-RU" dirty="0"/>
              <a:t> бронхит, пневмокониозы, диффузные поражения легких), патологические изменения костно-мышечной системы, </a:t>
            </a:r>
            <a:r>
              <a:rPr lang="ru-RU" dirty="0" smtClean="0"/>
              <a:t>обеспечивающие </a:t>
            </a:r>
            <a:r>
              <a:rPr lang="ru-RU" dirty="0"/>
              <a:t>вентиляцию (</a:t>
            </a:r>
            <a:r>
              <a:rPr lang="ru-RU" dirty="0" err="1"/>
              <a:t>кифосколиозы</a:t>
            </a:r>
            <a:r>
              <a:rPr lang="ru-RU" dirty="0"/>
              <a:t>, миастении, синдром Пиквика), первичные </a:t>
            </a:r>
            <a:r>
              <a:rPr lang="ru-RU" dirty="0" smtClean="0"/>
              <a:t>поражения </a:t>
            </a:r>
            <a:r>
              <a:rPr lang="ru-RU" dirty="0"/>
              <a:t>легочных сосудов (первичная легочная гипертензия, хроническая тромбоэмболия мелких ветвей легочной артерии, </a:t>
            </a:r>
            <a:r>
              <a:rPr lang="ru-RU" dirty="0" err="1"/>
              <a:t>васкулиты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4809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Патогенез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В </a:t>
            </a:r>
            <a:r>
              <a:rPr lang="ru-RU" dirty="0"/>
              <a:t>основе развития легочного сердца лежит формирование </a:t>
            </a:r>
            <a:r>
              <a:rPr lang="ru-RU" b="1" u="sng" dirty="0"/>
              <a:t>легочной артериальной гипертензии</a:t>
            </a:r>
            <a:r>
              <a:rPr lang="ru-RU" dirty="0"/>
              <a:t>, обусловленной рядом патогенетических механизмов. Несмотря на </a:t>
            </a:r>
            <a:r>
              <a:rPr lang="ru-RU" dirty="0" smtClean="0"/>
              <a:t>их схожесть каждая </a:t>
            </a:r>
            <a:r>
              <a:rPr lang="ru-RU" dirty="0"/>
              <a:t>форма имеет свои особенности </a:t>
            </a:r>
            <a:r>
              <a:rPr lang="ru-RU" dirty="0" smtClean="0"/>
              <a:t>дебюта в </a:t>
            </a:r>
            <a:r>
              <a:rPr lang="ru-RU" dirty="0"/>
              <a:t>зависимости от этиологии и течения заболевания.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78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Патогенез острого легочного сердца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4726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ru-RU" b="1" dirty="0" smtClean="0"/>
              <a:t>Тромбоэмболия легочной артерии.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u="sng" dirty="0" smtClean="0"/>
              <a:t>Пусковой </a:t>
            </a:r>
            <a:r>
              <a:rPr lang="ru-RU" u="sng" dirty="0"/>
              <a:t>фактор</a:t>
            </a:r>
            <a:r>
              <a:rPr lang="ru-RU" dirty="0"/>
              <a:t> - массивная или </a:t>
            </a:r>
            <a:r>
              <a:rPr lang="ru-RU" dirty="0" err="1"/>
              <a:t>субмассивная</a:t>
            </a:r>
            <a:r>
              <a:rPr lang="ru-RU" dirty="0"/>
              <a:t> </a:t>
            </a:r>
            <a:r>
              <a:rPr lang="ru-RU" dirty="0" smtClean="0"/>
              <a:t>ТЭЛА.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ru-RU" u="sng" dirty="0" smtClean="0"/>
              <a:t>Ведущие патогенетические механизмы формирования легочной артериальной гипертензии</a:t>
            </a:r>
            <a:r>
              <a:rPr lang="ru-RU" dirty="0" smtClean="0"/>
              <a:t>:</a:t>
            </a:r>
            <a:endParaRPr lang="ru-RU" dirty="0"/>
          </a:p>
          <a:p>
            <a:pPr algn="just">
              <a:spcBef>
                <a:spcPts val="1200"/>
              </a:spcBef>
            </a:pPr>
            <a:r>
              <a:rPr lang="ru-RU" dirty="0" smtClean="0"/>
              <a:t>полная </a:t>
            </a:r>
            <a:r>
              <a:rPr lang="ru-RU" dirty="0"/>
              <a:t>или </a:t>
            </a:r>
            <a:r>
              <a:rPr lang="ru-RU" dirty="0" smtClean="0"/>
              <a:t>частичная механическая обструкция </a:t>
            </a:r>
            <a:r>
              <a:rPr lang="ru-RU" dirty="0"/>
              <a:t>легочно-артериального русла </a:t>
            </a:r>
            <a:r>
              <a:rPr lang="ru-RU" dirty="0" err="1" smtClean="0"/>
              <a:t>тромбоэмболом</a:t>
            </a:r>
            <a:r>
              <a:rPr lang="ru-RU" dirty="0" smtClean="0"/>
              <a:t>; </a:t>
            </a:r>
          </a:p>
          <a:p>
            <a:pPr algn="just">
              <a:spcBef>
                <a:spcPts val="1200"/>
              </a:spcBef>
            </a:pPr>
            <a:r>
              <a:rPr lang="ru-RU" dirty="0" smtClean="0"/>
              <a:t>высвобождение из тромбоцитов, оседающих на поверхности </a:t>
            </a:r>
            <a:r>
              <a:rPr lang="ru-RU" dirty="0" err="1" smtClean="0"/>
              <a:t>тромбоэмбола</a:t>
            </a:r>
            <a:r>
              <a:rPr lang="ru-RU" dirty="0" smtClean="0"/>
              <a:t>, вазоактивных </a:t>
            </a:r>
            <a:r>
              <a:rPr lang="ru-RU" dirty="0"/>
              <a:t>веществ (</a:t>
            </a:r>
            <a:r>
              <a:rPr lang="ru-RU" dirty="0" err="1"/>
              <a:t>тромбоксан</a:t>
            </a:r>
            <a:r>
              <a:rPr lang="ru-RU" dirty="0"/>
              <a:t> А</a:t>
            </a:r>
            <a:r>
              <a:rPr lang="ru-RU" sz="2100" dirty="0"/>
              <a:t>2</a:t>
            </a:r>
            <a:r>
              <a:rPr lang="ru-RU" dirty="0"/>
              <a:t>, серотонин, гистамин и др.), </a:t>
            </a:r>
            <a:r>
              <a:rPr lang="ru-RU" dirty="0" smtClean="0"/>
              <a:t>приводящих к </a:t>
            </a:r>
            <a:r>
              <a:rPr lang="ru-RU" dirty="0"/>
              <a:t>выраженному </a:t>
            </a:r>
            <a:r>
              <a:rPr lang="ru-RU" dirty="0" err="1"/>
              <a:t>генерализованному</a:t>
            </a:r>
            <a:r>
              <a:rPr lang="ru-RU" dirty="0"/>
              <a:t> спазму артериол </a:t>
            </a:r>
            <a:r>
              <a:rPr lang="ru-RU" dirty="0" smtClean="0"/>
              <a:t>МКК;</a:t>
            </a:r>
          </a:p>
          <a:p>
            <a:pPr algn="just">
              <a:spcBef>
                <a:spcPts val="1200"/>
              </a:spcBef>
            </a:pPr>
            <a:r>
              <a:rPr lang="ru-RU" dirty="0" smtClean="0"/>
              <a:t>формирование </a:t>
            </a:r>
            <a:r>
              <a:rPr lang="ru-RU" dirty="0"/>
              <a:t>в зоне локализации </a:t>
            </a:r>
            <a:r>
              <a:rPr lang="ru-RU" dirty="0" err="1"/>
              <a:t>тромбоэмбола</a:t>
            </a:r>
            <a:r>
              <a:rPr lang="ru-RU" dirty="0"/>
              <a:t> </a:t>
            </a:r>
            <a:r>
              <a:rPr lang="ru-RU" dirty="0" smtClean="0"/>
              <a:t>вторичного </a:t>
            </a:r>
            <a:r>
              <a:rPr lang="ru-RU" dirty="0"/>
              <a:t>местного </a:t>
            </a:r>
            <a:r>
              <a:rPr lang="ru-RU" dirty="0" smtClean="0"/>
              <a:t>тромба, увеличивающего </a:t>
            </a:r>
            <a:r>
              <a:rPr lang="ru-RU" dirty="0"/>
              <a:t>его </a:t>
            </a:r>
            <a:r>
              <a:rPr lang="ru-RU" dirty="0" smtClean="0"/>
              <a:t>размеры (трансформация ТЭЛА </a:t>
            </a:r>
            <a:r>
              <a:rPr lang="ru-RU" dirty="0"/>
              <a:t>в </a:t>
            </a:r>
            <a:r>
              <a:rPr lang="ru-RU" dirty="0" smtClean="0"/>
              <a:t>массивную).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905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300" b="1" dirty="0"/>
              <a:t>Затяжной приступ бронхиальной астмы/ астматический статус</a:t>
            </a:r>
          </a:p>
          <a:p>
            <a:pPr marL="0" indent="0" algn="just">
              <a:buNone/>
            </a:pPr>
            <a:r>
              <a:rPr lang="ru-RU" sz="3500" u="sng" dirty="0" smtClean="0"/>
              <a:t>Пусковой фактор </a:t>
            </a:r>
            <a:r>
              <a:rPr lang="ru-RU" sz="3500" dirty="0" smtClean="0"/>
              <a:t>– обструкция </a:t>
            </a:r>
            <a:r>
              <a:rPr lang="ru-RU" sz="3500" dirty="0"/>
              <a:t>дыхательных путей с развитием «воздушной ловушки» (на выдохе воздух не может покинуть альвеолы полностью). </a:t>
            </a:r>
            <a:endParaRPr lang="ru-RU" sz="3500" dirty="0" smtClean="0"/>
          </a:p>
          <a:p>
            <a:pPr marL="0" indent="0" algn="just">
              <a:buNone/>
            </a:pPr>
            <a:r>
              <a:rPr lang="ru-RU" sz="3500" u="sng" dirty="0"/>
              <a:t>Ведущие патогенетические механизмы формирования легочной артериальной гипертензии:</a:t>
            </a:r>
          </a:p>
          <a:p>
            <a:pPr algn="just"/>
            <a:r>
              <a:rPr lang="ru-RU" sz="3500" dirty="0" smtClean="0"/>
              <a:t>прогрессирующая </a:t>
            </a:r>
            <a:r>
              <a:rPr lang="ru-RU" sz="3500" dirty="0"/>
              <a:t>гиперинфляция </a:t>
            </a:r>
            <a:r>
              <a:rPr lang="ru-RU" sz="3500" dirty="0" smtClean="0"/>
              <a:t>легких</a:t>
            </a:r>
            <a:r>
              <a:rPr lang="ru-RU" sz="3500" dirty="0"/>
              <a:t>: альвеолы </a:t>
            </a:r>
            <a:r>
              <a:rPr lang="ru-RU" sz="3500" dirty="0" err="1"/>
              <a:t>перерастягиваются</a:t>
            </a:r>
            <a:r>
              <a:rPr lang="ru-RU" sz="3500" dirty="0"/>
              <a:t>, </a:t>
            </a:r>
            <a:r>
              <a:rPr lang="ru-RU" sz="3500" dirty="0" smtClean="0"/>
              <a:t>внутрилегочное </a:t>
            </a:r>
            <a:r>
              <a:rPr lang="ru-RU" sz="3500" dirty="0"/>
              <a:t>и </a:t>
            </a:r>
            <a:r>
              <a:rPr lang="ru-RU" sz="3500" dirty="0" smtClean="0"/>
              <a:t>внутри-грудное </a:t>
            </a:r>
            <a:r>
              <a:rPr lang="ru-RU" sz="3500" dirty="0"/>
              <a:t>давление неуклонно </a:t>
            </a:r>
            <a:r>
              <a:rPr lang="ru-RU" sz="3500" dirty="0" smtClean="0"/>
              <a:t>растёт, что приводит к механическому сдавлению лёгочных капилляров; </a:t>
            </a:r>
          </a:p>
          <a:p>
            <a:pPr algn="just"/>
            <a:r>
              <a:rPr lang="ru-RU" sz="3500" dirty="0" smtClean="0"/>
              <a:t>альвеолярная гипоксия вследствие нарушения вентиляции приводит к мощной </a:t>
            </a:r>
            <a:r>
              <a:rPr lang="ru-RU" sz="3500" dirty="0"/>
              <a:t>рефлекторной </a:t>
            </a:r>
            <a:r>
              <a:rPr lang="ru-RU" sz="3500" dirty="0" err="1" smtClean="0"/>
              <a:t>вазоконстрикции</a:t>
            </a:r>
            <a:r>
              <a:rPr lang="ru-RU" sz="3500" dirty="0" smtClean="0"/>
              <a:t> легочных артериол </a:t>
            </a:r>
            <a:r>
              <a:rPr lang="ru-RU" sz="3500" b="1" dirty="0" smtClean="0"/>
              <a:t>(рефлекс Эйлера-</a:t>
            </a:r>
            <a:r>
              <a:rPr lang="ru-RU" sz="3500" b="1" dirty="0" err="1" smtClean="0"/>
              <a:t>Лилльестранда</a:t>
            </a:r>
            <a:r>
              <a:rPr lang="ru-RU" sz="3500" b="1" dirty="0" smtClean="0"/>
              <a:t>)</a:t>
            </a:r>
            <a:r>
              <a:rPr lang="ru-RU" sz="3500" dirty="0" smtClean="0"/>
              <a:t> 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400904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507288" cy="583264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900" b="1" dirty="0" smtClean="0"/>
              <a:t>Клапанный пневмоторакс</a:t>
            </a:r>
          </a:p>
          <a:p>
            <a:pPr marL="0" indent="0" algn="just">
              <a:buNone/>
            </a:pPr>
            <a:r>
              <a:rPr lang="ru-RU" sz="2900" u="sng" dirty="0" smtClean="0"/>
              <a:t>Пусковой фактор</a:t>
            </a:r>
            <a:r>
              <a:rPr lang="ru-RU" sz="2900" dirty="0" smtClean="0"/>
              <a:t> – прогрессирующее </a:t>
            </a:r>
            <a:r>
              <a:rPr lang="ru-RU" sz="2900" dirty="0"/>
              <a:t>повышение </a:t>
            </a:r>
            <a:r>
              <a:rPr lang="ru-RU" sz="2900" dirty="0" err="1"/>
              <a:t>внутриплеврального</a:t>
            </a:r>
            <a:r>
              <a:rPr lang="ru-RU" sz="2900" dirty="0"/>
              <a:t> </a:t>
            </a:r>
            <a:r>
              <a:rPr lang="ru-RU" sz="2900" dirty="0" smtClean="0"/>
              <a:t>давления.</a:t>
            </a:r>
          </a:p>
          <a:p>
            <a:pPr marL="0" indent="0" algn="just">
              <a:buNone/>
            </a:pPr>
            <a:r>
              <a:rPr lang="ru-RU" sz="2800" u="sng" dirty="0"/>
              <a:t>Ведущие патогенетические механизмы формирования легочной артериальной гипертензии</a:t>
            </a:r>
            <a:r>
              <a:rPr lang="ru-RU" sz="2800" dirty="0"/>
              <a:t>:</a:t>
            </a:r>
          </a:p>
          <a:p>
            <a:pPr algn="just"/>
            <a:r>
              <a:rPr lang="ru-RU" sz="2900" dirty="0" smtClean="0"/>
              <a:t>компрессия </a:t>
            </a:r>
            <a:r>
              <a:rPr lang="ru-RU" sz="2900" dirty="0"/>
              <a:t>легкого и сужение/</a:t>
            </a:r>
            <a:r>
              <a:rPr lang="ru-RU" sz="2900" dirty="0" err="1"/>
              <a:t>спадение</a:t>
            </a:r>
            <a:r>
              <a:rPr lang="ru-RU" sz="2900" dirty="0"/>
              <a:t> сосудов капиллярного русла на стороне поражения;</a:t>
            </a:r>
          </a:p>
          <a:p>
            <a:pPr algn="just"/>
            <a:r>
              <a:rPr lang="ru-RU" sz="2900" dirty="0" smtClean="0"/>
              <a:t>смещение </a:t>
            </a:r>
            <a:r>
              <a:rPr lang="ru-RU" sz="2900" dirty="0"/>
              <a:t>средостения в здоровую сторону:</a:t>
            </a:r>
          </a:p>
          <a:p>
            <a:pPr marL="400050" lvl="1" indent="0" algn="just">
              <a:buNone/>
            </a:pPr>
            <a:r>
              <a:rPr lang="ru-RU" sz="2900" dirty="0"/>
              <a:t>    - компрессия противоположного легкого;</a:t>
            </a:r>
          </a:p>
          <a:p>
            <a:pPr marL="400050" lvl="1" indent="0" algn="just">
              <a:buNone/>
            </a:pPr>
            <a:r>
              <a:rPr lang="ru-RU" sz="2900" dirty="0"/>
              <a:t>    - перегиб легочных вен и артерий – дополнительное сопротивление кровотоку</a:t>
            </a:r>
            <a:r>
              <a:rPr lang="ru-RU" sz="2900" dirty="0" smtClean="0"/>
              <a:t>.</a:t>
            </a:r>
          </a:p>
          <a:p>
            <a:pPr marL="400050" lvl="1" indent="0">
              <a:buNone/>
            </a:pPr>
            <a:endParaRPr lang="ru-RU" sz="2900" dirty="0"/>
          </a:p>
          <a:p>
            <a:pPr marL="0" indent="0" algn="ctr">
              <a:buNone/>
            </a:pPr>
            <a:r>
              <a:rPr lang="ru-RU" sz="2800" dirty="0" smtClean="0"/>
              <a:t>Во </a:t>
            </a:r>
            <a:r>
              <a:rPr lang="ru-RU" sz="2800" dirty="0"/>
              <a:t>всех случаях дебюта резкий скачок </a:t>
            </a:r>
            <a:r>
              <a:rPr lang="ru-RU" sz="2800" dirty="0" smtClean="0"/>
              <a:t>легочного сосудистого сопротивления </a:t>
            </a:r>
            <a:r>
              <a:rPr lang="ru-RU" sz="2800" dirty="0"/>
              <a:t>и развитие легочной артериальной гипертензии создают внезапную чрезмерную </a:t>
            </a:r>
            <a:r>
              <a:rPr lang="ru-RU" sz="2800" dirty="0" err="1"/>
              <a:t>постнагрузку</a:t>
            </a:r>
            <a:r>
              <a:rPr lang="ru-RU" sz="2800" dirty="0"/>
              <a:t> на ПЖ, что быстро приводит к его острой дилатации и развитию недостаточности </a:t>
            </a:r>
            <a:r>
              <a:rPr lang="ru-RU" sz="2800" dirty="0" smtClean="0"/>
              <a:t>(</a:t>
            </a:r>
            <a:r>
              <a:rPr lang="ru-RU" sz="2800" dirty="0"/>
              <a:t>острое легочное сердце)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4653136"/>
            <a:ext cx="8352928" cy="165618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473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640960" cy="936104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100" dirty="0" smtClean="0"/>
              <a:t>Наиболее частой причиной острого легочного сердца является массивная или </a:t>
            </a:r>
            <a:r>
              <a:rPr lang="ru-RU" sz="2100" dirty="0" err="1" smtClean="0"/>
              <a:t>субмассивная</a:t>
            </a:r>
            <a:r>
              <a:rPr lang="ru-RU" sz="2100" dirty="0" smtClean="0"/>
              <a:t> тромбоэмболия легочной артерии.</a:t>
            </a:r>
            <a:br>
              <a:rPr lang="ru-RU" sz="2100" dirty="0" smtClean="0"/>
            </a:br>
            <a:r>
              <a:rPr lang="ru-RU" sz="2100" dirty="0" smtClean="0"/>
              <a:t>                        </a:t>
            </a:r>
            <a:r>
              <a:rPr lang="ru-RU" sz="2100" b="1" dirty="0" smtClean="0">
                <a:solidFill>
                  <a:srgbClr val="FF0000"/>
                </a:solidFill>
              </a:rPr>
              <a:t>Схема </a:t>
            </a:r>
            <a:r>
              <a:rPr lang="ru-RU" sz="2100" b="1" dirty="0">
                <a:solidFill>
                  <a:srgbClr val="FF0000"/>
                </a:solidFill>
              </a:rPr>
              <a:t>патогенеза острого легочного сердца при </a:t>
            </a:r>
            <a:r>
              <a:rPr lang="ru-RU" sz="2100" b="1" dirty="0" smtClean="0">
                <a:solidFill>
                  <a:srgbClr val="FF0000"/>
                </a:solidFill>
              </a:rPr>
              <a:t/>
            </a:r>
            <a:br>
              <a:rPr lang="ru-RU" sz="2100" b="1" dirty="0" smtClean="0">
                <a:solidFill>
                  <a:srgbClr val="FF0000"/>
                </a:solidFill>
              </a:rPr>
            </a:br>
            <a:r>
              <a:rPr lang="ru-RU" sz="2100" b="1" dirty="0" smtClean="0">
                <a:solidFill>
                  <a:srgbClr val="FF0000"/>
                </a:solidFill>
              </a:rPr>
              <a:t>                                       тромбоэмболии </a:t>
            </a:r>
            <a:r>
              <a:rPr lang="ru-RU" sz="2100" b="1" dirty="0">
                <a:solidFill>
                  <a:srgbClr val="FF0000"/>
                </a:solidFill>
              </a:rPr>
              <a:t>легочной артерии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3"/>
            <a:ext cx="8280920" cy="518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899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Патогенез подострого </a:t>
            </a:r>
            <a:r>
              <a:rPr lang="ru-RU" sz="3200" b="1" dirty="0">
                <a:solidFill>
                  <a:srgbClr val="FF0000"/>
                </a:solidFill>
              </a:rPr>
              <a:t>и </a:t>
            </a:r>
            <a:r>
              <a:rPr lang="ru-RU" sz="3200" b="1" dirty="0" smtClean="0">
                <a:solidFill>
                  <a:srgbClr val="FF0000"/>
                </a:solidFill>
              </a:rPr>
              <a:t>хронического легочного сердца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В основе </a:t>
            </a:r>
            <a:r>
              <a:rPr lang="ru-RU" sz="2000" dirty="0" smtClean="0"/>
              <a:t>развития – </a:t>
            </a:r>
            <a:r>
              <a:rPr lang="ru-RU" sz="2000" u="sng" dirty="0" smtClean="0"/>
              <a:t>постепенное</a:t>
            </a:r>
            <a:r>
              <a:rPr lang="ru-RU" sz="2000" dirty="0" smtClean="0"/>
              <a:t> </a:t>
            </a:r>
            <a:r>
              <a:rPr lang="ru-RU" sz="2000" dirty="0"/>
              <a:t>формирование легочной артериальной </a:t>
            </a:r>
            <a:r>
              <a:rPr lang="ru-RU" sz="2000" dirty="0" smtClean="0"/>
              <a:t>гипертензии</a:t>
            </a:r>
            <a:r>
              <a:rPr lang="ru-RU" sz="2000" dirty="0"/>
              <a:t>. </a:t>
            </a:r>
            <a:r>
              <a:rPr lang="ru-RU" sz="2000" u="sng" dirty="0"/>
              <a:t>Ведущие патогенетические </a:t>
            </a:r>
            <a:r>
              <a:rPr lang="ru-RU" sz="2000" u="sng" dirty="0" smtClean="0"/>
              <a:t>механизмы:</a:t>
            </a:r>
            <a:endParaRPr lang="ru-RU" sz="2000" u="sng" dirty="0"/>
          </a:p>
          <a:p>
            <a:pPr algn="just"/>
            <a:r>
              <a:rPr lang="ru-RU" sz="2000" b="1" dirty="0" smtClean="0"/>
              <a:t>Гипоксическая </a:t>
            </a:r>
            <a:r>
              <a:rPr lang="ru-RU" sz="2000" b="1" dirty="0"/>
              <a:t>легочная </a:t>
            </a:r>
            <a:r>
              <a:rPr lang="ru-RU" sz="2000" b="1" dirty="0" err="1" smtClean="0"/>
              <a:t>вазоконстрикция</a:t>
            </a:r>
            <a:r>
              <a:rPr lang="ru-RU" sz="2000" b="1" dirty="0"/>
              <a:t> </a:t>
            </a:r>
            <a:r>
              <a:rPr lang="ru-RU" sz="2000" dirty="0" smtClean="0"/>
              <a:t>(рефлекс Эйлера-</a:t>
            </a:r>
            <a:r>
              <a:rPr lang="ru-RU" sz="2000" dirty="0" err="1" smtClean="0"/>
              <a:t>Лильестранда</a:t>
            </a:r>
            <a:r>
              <a:rPr lang="ru-RU" sz="2000" dirty="0"/>
              <a:t>). </a:t>
            </a:r>
            <a:r>
              <a:rPr lang="ru-RU" sz="2000" dirty="0" smtClean="0"/>
              <a:t>Механизм до </a:t>
            </a:r>
            <a:r>
              <a:rPr lang="ru-RU" sz="2000" dirty="0"/>
              <a:t>конца не ясен. Вероятно, </a:t>
            </a:r>
            <a:r>
              <a:rPr lang="ru-RU" sz="2000" dirty="0" smtClean="0"/>
              <a:t>реализуется </a:t>
            </a:r>
            <a:r>
              <a:rPr lang="ru-RU" sz="2000" dirty="0"/>
              <a:t>при участии САС, а также </a:t>
            </a:r>
            <a:r>
              <a:rPr lang="ru-RU" sz="2000" dirty="0" err="1"/>
              <a:t>вазоконстрикторных</a:t>
            </a:r>
            <a:r>
              <a:rPr lang="ru-RU" sz="2000" dirty="0"/>
              <a:t> эндотелиальных </a:t>
            </a:r>
            <a:r>
              <a:rPr lang="ru-RU" sz="2000" dirty="0" smtClean="0"/>
              <a:t>факторов. В </a:t>
            </a:r>
            <a:r>
              <a:rPr lang="ru-RU" sz="2000" dirty="0"/>
              <a:t>начале болезни легочная </a:t>
            </a:r>
            <a:r>
              <a:rPr lang="ru-RU" sz="2000" dirty="0" err="1"/>
              <a:t>вазоконстрикция</a:t>
            </a:r>
            <a:r>
              <a:rPr lang="ru-RU" sz="2000" dirty="0"/>
              <a:t> носит обратимый характер и может регрессировать при коррекции газовых расстройств на фоне лечения. При хронической гипоксии рефлекс становится постоянным и запускает структурные изменения.</a:t>
            </a:r>
          </a:p>
          <a:p>
            <a:pPr algn="just"/>
            <a:r>
              <a:rPr lang="ru-RU" sz="2000" b="1" dirty="0" smtClean="0"/>
              <a:t>Гиперкапния </a:t>
            </a:r>
            <a:r>
              <a:rPr lang="ru-RU" sz="2000" b="1" dirty="0"/>
              <a:t>и ацидоз. </a:t>
            </a:r>
            <a:r>
              <a:rPr lang="ru-RU" sz="2000" dirty="0" smtClean="0"/>
              <a:t>Высокая </a:t>
            </a:r>
            <a:r>
              <a:rPr lang="ru-RU" sz="2000" dirty="0"/>
              <a:t>концентрация СО</a:t>
            </a:r>
            <a:r>
              <a:rPr lang="ru-RU" sz="1100" dirty="0"/>
              <a:t>2</a:t>
            </a:r>
            <a:r>
              <a:rPr lang="ru-RU" sz="2000" dirty="0"/>
              <a:t> действует не прямо на тонус легочных сосудов, а опосредованно – преимущественно через обусловленный ею ацидоз (снижение рН менее 7,2). Кроме того, задержка </a:t>
            </a:r>
            <a:r>
              <a:rPr lang="ru-RU" sz="2000" dirty="0" smtClean="0"/>
              <a:t>двуокиси углерода (СО</a:t>
            </a:r>
            <a:r>
              <a:rPr lang="ru-RU" sz="1200" dirty="0" smtClean="0"/>
              <a:t>2</a:t>
            </a:r>
            <a:r>
              <a:rPr lang="ru-RU" sz="2000" dirty="0" smtClean="0"/>
              <a:t>) способствует </a:t>
            </a:r>
            <a:r>
              <a:rPr lang="ru-RU" sz="2000" dirty="0"/>
              <a:t>снижению чувствительности дыхательного центра к СО</a:t>
            </a:r>
            <a:r>
              <a:rPr lang="ru-RU" sz="1200" dirty="0"/>
              <a:t>2</a:t>
            </a:r>
            <a:r>
              <a:rPr lang="ru-RU" sz="2000" dirty="0"/>
              <a:t>, что еще больше уменьшает вентиляцию легких и способствует легочной </a:t>
            </a:r>
            <a:r>
              <a:rPr lang="ru-RU" sz="2000" dirty="0" err="1"/>
              <a:t>вазоконстрикции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247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12068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600" b="1" dirty="0" smtClean="0"/>
              <a:t>Структурные </a:t>
            </a:r>
            <a:r>
              <a:rPr lang="ru-RU" sz="2600" b="1" dirty="0"/>
              <a:t>изменения легочного сосудистого русла (необратимый компонент):</a:t>
            </a:r>
          </a:p>
          <a:p>
            <a:pPr marL="800100" lvl="2" indent="0" algn="just">
              <a:buNone/>
            </a:pPr>
            <a:r>
              <a:rPr lang="ru-RU" sz="2600" dirty="0"/>
              <a:t>- сдавление и запустевание артериол и капилляров вследствие постепенно прогрессирующих фиброза легочной ткани и эмфиземы легких;</a:t>
            </a:r>
          </a:p>
          <a:p>
            <a:pPr marL="800100" lvl="2" indent="0" algn="just">
              <a:buNone/>
            </a:pPr>
            <a:r>
              <a:rPr lang="ru-RU" sz="2600" dirty="0"/>
              <a:t>- развитие утолщений сосудистой стенки за счет гипертрофии мышечных клеток </a:t>
            </a:r>
            <a:r>
              <a:rPr lang="ru-RU" sz="2600" dirty="0" err="1"/>
              <a:t>медии</a:t>
            </a:r>
            <a:r>
              <a:rPr lang="ru-RU" sz="2600" dirty="0"/>
              <a:t>, что сопровождается уменьшением просвета легочных артериол;</a:t>
            </a:r>
          </a:p>
          <a:p>
            <a:pPr marL="800100" lvl="2" indent="0" algn="just">
              <a:buNone/>
            </a:pPr>
            <a:r>
              <a:rPr lang="ru-RU" sz="2600" dirty="0"/>
              <a:t>- множественные </a:t>
            </a:r>
            <a:r>
              <a:rPr lang="ru-RU" sz="2600" dirty="0" err="1"/>
              <a:t>микротромбозы</a:t>
            </a:r>
            <a:r>
              <a:rPr lang="ru-RU" sz="2600" dirty="0"/>
              <a:t>, возникающие в условиях хронического нарушения кровотока и повышенной агрегации тромбоцитов;</a:t>
            </a:r>
          </a:p>
          <a:p>
            <a:pPr marL="800100" lvl="2" indent="0" algn="just">
              <a:buNone/>
            </a:pPr>
            <a:r>
              <a:rPr lang="ru-RU" sz="2600" dirty="0"/>
              <a:t>- рецидивирующие тромбоэмболии мелких ветвей легочной артерии;</a:t>
            </a:r>
          </a:p>
          <a:p>
            <a:pPr marL="800100" lvl="2" indent="0" algn="just">
              <a:buNone/>
            </a:pPr>
            <a:r>
              <a:rPr lang="ru-RU" sz="2600" dirty="0"/>
              <a:t>- развитие бронхопульмональных анастомозов, т.е. анастомозов между ветвями бронхиальных артерий, относящихся к большому кругу кровообращения, и разветвлениями легочной артерии (малый круг). Поскольку давление в бронхиальных артериях выше, чем в малом круге кровообращения, происходит перераспределение крови из системы бронхиальных артерий в систему ветвей легочной артерии;</a:t>
            </a:r>
          </a:p>
          <a:p>
            <a:pPr marL="800100" lvl="2" indent="0" algn="just">
              <a:buNone/>
            </a:pPr>
            <a:r>
              <a:rPr lang="ru-RU" sz="2600" dirty="0"/>
              <a:t>- </a:t>
            </a:r>
            <a:r>
              <a:rPr lang="ru-RU" sz="2600" dirty="0" err="1"/>
              <a:t>васкулиты</a:t>
            </a:r>
            <a:r>
              <a:rPr lang="ru-RU" sz="2600" dirty="0"/>
              <a:t> – характеризуются пролиферацией интимы, сужением и облитерацией просвета сосудов.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458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91264" cy="5433467"/>
          </a:xfrm>
        </p:spPr>
        <p:txBody>
          <a:bodyPr>
            <a:normAutofit fontScale="92500" lnSpcReduction="20000"/>
          </a:bodyPr>
          <a:lstStyle/>
          <a:p>
            <a:r>
              <a:rPr lang="ru-RU" sz="2600" b="1" dirty="0" smtClean="0"/>
              <a:t>Дополнительные </a:t>
            </a:r>
            <a:r>
              <a:rPr lang="ru-RU" sz="2600" b="1" dirty="0"/>
              <a:t>факторы:</a:t>
            </a:r>
          </a:p>
          <a:p>
            <a:pPr marL="800100" lvl="2" indent="0" algn="just">
              <a:buNone/>
            </a:pPr>
            <a:r>
              <a:rPr lang="ru-RU" sz="2600" dirty="0" smtClean="0"/>
              <a:t>- повышенная </a:t>
            </a:r>
            <a:r>
              <a:rPr lang="ru-RU" sz="2600" dirty="0"/>
              <a:t>вязкость крови, обусловленная эритроцитозом и полицитемией (характерно для дыхательной </a:t>
            </a:r>
            <a:r>
              <a:rPr lang="ru-RU" sz="2600" dirty="0" smtClean="0"/>
              <a:t>недостаточности) – затрудняет </a:t>
            </a:r>
            <a:r>
              <a:rPr lang="ru-RU" sz="2600" dirty="0"/>
              <a:t>кровоток по сосудистому руслу легких, увеличивая его </a:t>
            </a:r>
            <a:r>
              <a:rPr lang="ru-RU" sz="2600" dirty="0" smtClean="0"/>
              <a:t>сопротивление, способствует </a:t>
            </a:r>
            <a:r>
              <a:rPr lang="ru-RU" sz="2600" dirty="0"/>
              <a:t>образованию пристеночных тромбов мелких ветвей легочной </a:t>
            </a:r>
            <a:r>
              <a:rPr lang="ru-RU" sz="2600" dirty="0" smtClean="0"/>
              <a:t>артерии;</a:t>
            </a:r>
            <a:endParaRPr lang="ru-RU" sz="2600" dirty="0"/>
          </a:p>
          <a:p>
            <a:pPr marL="800100" lvl="2" indent="0" algn="just">
              <a:buNone/>
            </a:pPr>
            <a:r>
              <a:rPr lang="ru-RU" sz="2600" dirty="0" smtClean="0"/>
              <a:t>- увеличение </a:t>
            </a:r>
            <a:r>
              <a:rPr lang="ru-RU" sz="2600" dirty="0"/>
              <a:t>сердечного выброса (МО</a:t>
            </a:r>
            <a:r>
              <a:rPr lang="ru-RU" sz="2600" dirty="0" smtClean="0"/>
              <a:t>), </a:t>
            </a:r>
            <a:r>
              <a:rPr lang="ru-RU" sz="2600" dirty="0"/>
              <a:t>обусловленное тахикардией и </a:t>
            </a:r>
            <a:r>
              <a:rPr lang="ru-RU" sz="2600" dirty="0" err="1"/>
              <a:t>гиперволемией</a:t>
            </a:r>
            <a:r>
              <a:rPr lang="ru-RU" sz="2600" dirty="0" smtClean="0"/>
              <a:t>.</a:t>
            </a:r>
          </a:p>
          <a:p>
            <a:pPr marL="800100" lvl="2" indent="0" algn="just">
              <a:buNone/>
            </a:pPr>
            <a:endParaRPr lang="ru-RU" sz="2600" dirty="0"/>
          </a:p>
          <a:p>
            <a:pPr marL="0" indent="0" algn="ctr">
              <a:buNone/>
            </a:pPr>
            <a:r>
              <a:rPr lang="ru-RU" sz="2800" dirty="0" smtClean="0"/>
              <a:t>В </a:t>
            </a:r>
            <a:r>
              <a:rPr lang="ru-RU" sz="2800" dirty="0"/>
              <a:t>зависимости от этиологии </a:t>
            </a:r>
            <a:r>
              <a:rPr lang="ru-RU" sz="2800" dirty="0" smtClean="0"/>
              <a:t>хронического легочного </a:t>
            </a:r>
            <a:r>
              <a:rPr lang="ru-RU" sz="2800" dirty="0"/>
              <a:t>сердца ведущую роль в развитии </a:t>
            </a:r>
            <a:r>
              <a:rPr lang="ru-RU" sz="2800" dirty="0" smtClean="0"/>
              <a:t>легочной </a:t>
            </a:r>
            <a:r>
              <a:rPr lang="ru-RU" sz="2800" dirty="0"/>
              <a:t>артериальной гипертензии приобретает тот или иной патогенетический </a:t>
            </a:r>
            <a:r>
              <a:rPr lang="ru-RU" sz="2800" dirty="0" smtClean="0"/>
              <a:t>механизм. </a:t>
            </a:r>
          </a:p>
          <a:p>
            <a:pPr marL="0" indent="0" algn="ctr">
              <a:buNone/>
            </a:pPr>
            <a:r>
              <a:rPr lang="ru-RU" sz="2800" dirty="0" smtClean="0"/>
              <a:t>НО! Никогда он не бывает один.</a:t>
            </a:r>
            <a:endParaRPr lang="ru-RU" sz="2800" dirty="0"/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9552" y="4221088"/>
            <a:ext cx="7992888" cy="172819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484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363272" cy="576064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spcBef>
                <a:spcPts val="900"/>
              </a:spcBef>
              <a:buNone/>
            </a:pPr>
            <a:r>
              <a:rPr lang="ru-RU" sz="2900" dirty="0"/>
              <a:t>Легочная </a:t>
            </a:r>
            <a:r>
              <a:rPr lang="ru-RU" sz="2900" dirty="0" smtClean="0"/>
              <a:t>артериальная гипертензия создает </a:t>
            </a:r>
            <a:r>
              <a:rPr lang="ru-RU" sz="2900" dirty="0"/>
              <a:t>хроническую </a:t>
            </a:r>
            <a:r>
              <a:rPr lang="ru-RU" sz="2900" dirty="0" err="1"/>
              <a:t>постнагрузку</a:t>
            </a:r>
            <a:r>
              <a:rPr lang="ru-RU" sz="2900" dirty="0"/>
              <a:t> на ПЖ. В отличие от острой формы, где ПЖ сразу </a:t>
            </a:r>
            <a:r>
              <a:rPr lang="ru-RU" sz="2900" dirty="0" err="1"/>
              <a:t>дилатируется</a:t>
            </a:r>
            <a:r>
              <a:rPr lang="ru-RU" sz="2900" dirty="0"/>
              <a:t>, при </a:t>
            </a:r>
            <a:r>
              <a:rPr lang="ru-RU" sz="2900" dirty="0" smtClean="0"/>
              <a:t>хроническом легочном сердце </a:t>
            </a:r>
            <a:r>
              <a:rPr lang="ru-RU" sz="2900" dirty="0"/>
              <a:t>включаются механизмы длительной адаптации:</a:t>
            </a:r>
          </a:p>
          <a:p>
            <a:pPr marL="400050" lvl="1" indent="0" algn="just">
              <a:spcBef>
                <a:spcPts val="900"/>
              </a:spcBef>
              <a:buNone/>
            </a:pPr>
            <a:r>
              <a:rPr lang="ru-RU" sz="2900" dirty="0"/>
              <a:t>1. </a:t>
            </a:r>
            <a:r>
              <a:rPr lang="ru-RU" sz="2900" b="1" dirty="0"/>
              <a:t>Гипертрофия правого желудочка </a:t>
            </a:r>
            <a:r>
              <a:rPr lang="ru-RU" sz="2900" dirty="0"/>
              <a:t>(утолщение стенки ПЖ без выраженной дилатации полости) с сохранением систолической функции (компенсированное ЛС). </a:t>
            </a:r>
          </a:p>
          <a:p>
            <a:pPr marL="400050" lvl="1" indent="0" algn="just">
              <a:spcBef>
                <a:spcPts val="900"/>
              </a:spcBef>
              <a:buNone/>
            </a:pPr>
            <a:r>
              <a:rPr lang="ru-RU" sz="2900" dirty="0"/>
              <a:t>2. </a:t>
            </a:r>
            <a:r>
              <a:rPr lang="ru-RU" sz="2900" b="1" dirty="0"/>
              <a:t>Постепенное снижение систолической функции ПЖ</a:t>
            </a:r>
            <a:r>
              <a:rPr lang="ru-RU" sz="2900" dirty="0"/>
              <a:t>, сопровождающееся повышением КДД ПЖ, его дилатацией и развитием застоя крови в венозном русле большого круга кровообращения (декомпенсированное ЛС). </a:t>
            </a:r>
          </a:p>
          <a:p>
            <a:pPr marL="0" indent="0" algn="just">
              <a:spcBef>
                <a:spcPts val="900"/>
              </a:spcBef>
              <a:buNone/>
            </a:pPr>
            <a:r>
              <a:rPr lang="ru-RU" sz="2900" dirty="0"/>
              <a:t>При подостром ЛС процессы адаптации носят незавершенный характер и при своевременном лечении могут быть частично обратимыми.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615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Клиническая картина ХЛС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2700" dirty="0"/>
              <a:t>Длительное время преобладают характерные клинические признаки основного заболевания (стадия компенсации), развернутая клиническая картина </a:t>
            </a:r>
            <a:r>
              <a:rPr lang="ru-RU" sz="2700" dirty="0" smtClean="0"/>
              <a:t>выявляется </a:t>
            </a:r>
            <a:r>
              <a:rPr lang="ru-RU" sz="2700" dirty="0"/>
              <a:t>достаточно поздно (стадия декомпенсации). </a:t>
            </a:r>
            <a:endParaRPr lang="ru-RU" sz="2700" dirty="0" smtClean="0"/>
          </a:p>
          <a:p>
            <a:pPr marL="0" indent="0" algn="ctr">
              <a:buNone/>
            </a:pPr>
            <a:r>
              <a:rPr lang="ru-RU" sz="2700" b="1" dirty="0"/>
              <a:t>Жалобы.</a:t>
            </a:r>
          </a:p>
          <a:p>
            <a:pPr marL="0" indent="0" algn="just">
              <a:buNone/>
            </a:pPr>
            <a:r>
              <a:rPr lang="ru-RU" sz="2700" b="1" dirty="0"/>
              <a:t>Одышка. </a:t>
            </a:r>
            <a:r>
              <a:rPr lang="ru-RU" sz="2700" dirty="0"/>
              <a:t>Является наиболее характерным субъективным проявлением легочной АГ и прогрессирует по мере течения заболевания. </a:t>
            </a:r>
            <a:endParaRPr lang="ru-RU" sz="2700" dirty="0" smtClean="0"/>
          </a:p>
          <a:p>
            <a:pPr algn="just"/>
            <a:r>
              <a:rPr lang="ru-RU" sz="2700" dirty="0" smtClean="0"/>
              <a:t>На </a:t>
            </a:r>
            <a:r>
              <a:rPr lang="ru-RU" sz="2700" dirty="0"/>
              <a:t>ранних стадиях развития заболевания ее трудно отличить от проявлений собственно дыхательной недостаточности на фоне хронических заболеваний легких. В этих случаях следует учитывать отсутствие других объективных признаков, указывающих на наличие легочной АГ (гипертрофия ПЖ, </a:t>
            </a:r>
            <a:r>
              <a:rPr lang="ru-RU" sz="2700" dirty="0" err="1"/>
              <a:t>допплер-эхокардиографические</a:t>
            </a:r>
            <a:r>
              <a:rPr lang="ru-RU" sz="2700" dirty="0"/>
              <a:t> признаки повышения среднего давления в легочной артерии и др.), а также четкую связь одышки с другими проявлениями заболевания легких (кашлем, отделением мокроты, объективными признаками бронхиальной обструкции и </a:t>
            </a:r>
            <a:r>
              <a:rPr lang="ru-RU" sz="2700" dirty="0" err="1"/>
              <a:t>рестриктивными</a:t>
            </a:r>
            <a:r>
              <a:rPr lang="ru-RU" sz="2700" dirty="0"/>
              <a:t> нарушениями и др.).</a:t>
            </a:r>
          </a:p>
          <a:p>
            <a:pPr algn="just"/>
            <a:r>
              <a:rPr lang="ru-RU" sz="2700" dirty="0"/>
              <a:t>В отличие от одышки, связанной с левожелудочковой недостаточностью и венозным застоем крови в легких, одышка при легочной АГ не усиливается в горизонтальном положении больного и не уменьшается в положении сидя.</a:t>
            </a:r>
          </a:p>
          <a:p>
            <a:pPr marL="0" indent="0" algn="just">
              <a:buNone/>
            </a:pPr>
            <a:r>
              <a:rPr lang="ru-RU" sz="2700" b="1" dirty="0"/>
              <a:t>Тахикардия. </a:t>
            </a:r>
            <a:r>
              <a:rPr lang="ru-RU" sz="2700" dirty="0"/>
              <a:t>Характерный, но неспецифичный признак легочной АГ. Может быть проявлением дыхательной недостаточности и рефлекторного повышения активности САС у больных с артериальной гипоксемией. </a:t>
            </a:r>
          </a:p>
          <a:p>
            <a:pPr marL="0" indent="0" algn="just">
              <a:buNone/>
            </a:pPr>
            <a:r>
              <a:rPr lang="ru-RU" sz="2700" b="1" dirty="0"/>
              <a:t>Боли в области сердца </a:t>
            </a:r>
            <a:r>
              <a:rPr lang="ru-RU" sz="2700" dirty="0"/>
              <a:t>(более чем у половины больных хроническим ЛС). Причины возникновения: относительная коронарная недостаточность, обусловленная значительным увеличением мышечной массы ПЖ, рефлекторный спазм правой КА, затруднение коронарного кровотока в ПЖ в связи с повышением в нем конечно-диастолического давления. Нитроглицерин обычно не купирует боль, тогда как применение эуфиллина сопровождается положительным эффектом.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41173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577483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Признаки правожелудочковой недостаточности: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3200" dirty="0" smtClean="0"/>
              <a:t>снижение </a:t>
            </a:r>
            <a:r>
              <a:rPr lang="ru-RU" sz="3200" dirty="0"/>
              <a:t>толерантности к физической нагрузке (слабость, утомляемость и др.);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3200" dirty="0" smtClean="0"/>
              <a:t>периферические </a:t>
            </a:r>
            <a:r>
              <a:rPr lang="ru-RU" sz="3200" dirty="0"/>
              <a:t>отеки (отеки на ногах). Вначале локализуются в области стоп и лодыжек, появляются к вечеру – к утру проходят. По мере прогрессирования недостаточности отеки распространяются на область голеней и бедер и могут сохраняться в течение всего дня, усиливаясь к вечеру;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3200" dirty="0" smtClean="0"/>
              <a:t>боли </a:t>
            </a:r>
            <a:r>
              <a:rPr lang="ru-RU" sz="3200" dirty="0"/>
              <a:t>или чувство тяжести в правом подреберье, связанные с увеличением печени и растяжением </a:t>
            </a:r>
            <a:r>
              <a:rPr lang="ru-RU" sz="3200" dirty="0" err="1"/>
              <a:t>глиссоновой</a:t>
            </a:r>
            <a:r>
              <a:rPr lang="ru-RU" sz="3200" dirty="0"/>
              <a:t> капсулы;</a:t>
            </a:r>
          </a:p>
          <a:p>
            <a:pPr lvl="1" algn="just">
              <a:buFont typeface="Arial" pitchFamily="34" charset="0"/>
              <a:buChar char="•"/>
            </a:pPr>
            <a:r>
              <a:rPr lang="ru-RU" sz="3200" dirty="0" smtClean="0"/>
              <a:t>увеличение живота – асцит; </a:t>
            </a:r>
            <a:endParaRPr lang="ru-RU" sz="3200" dirty="0"/>
          </a:p>
          <a:p>
            <a:pPr lvl="1" algn="just">
              <a:buFont typeface="Arial" pitchFamily="34" charset="0"/>
              <a:buChar char="•"/>
            </a:pPr>
            <a:r>
              <a:rPr lang="ru-RU" sz="3200" dirty="0" smtClean="0"/>
              <a:t>интенсивные </a:t>
            </a:r>
            <a:r>
              <a:rPr lang="ru-RU" sz="3200" dirty="0"/>
              <a:t>боли в </a:t>
            </a:r>
            <a:r>
              <a:rPr lang="ru-RU" sz="3200" dirty="0" err="1"/>
              <a:t>эпигастральной</a:t>
            </a:r>
            <a:r>
              <a:rPr lang="ru-RU" sz="3200" dirty="0"/>
              <a:t> области, тошнота, рвота, метеоризм (</a:t>
            </a:r>
            <a:r>
              <a:rPr lang="ru-RU" sz="3200" dirty="0" smtClean="0"/>
              <a:t>редко), связанные с </a:t>
            </a:r>
            <a:r>
              <a:rPr lang="ru-RU" sz="3200" dirty="0"/>
              <a:t>гипоксией, которая снижает защитные свойства слизистой оболочки желудка, двенадцатиперстной кишки и кишечника и приводит к ее повреждению.</a:t>
            </a:r>
          </a:p>
          <a:p>
            <a:pPr marL="0" indent="0" algn="just">
              <a:buNone/>
            </a:pPr>
            <a:r>
              <a:rPr lang="ru-RU" b="1" dirty="0"/>
              <a:t>Церебральные расстройства </a:t>
            </a:r>
            <a:r>
              <a:rPr lang="ru-RU" dirty="0"/>
              <a:t>возникают при сочетании тяжелой дыхательной недостаточности и декомпенсированного ЛС в результате хронической гиперкапнии и гипоксии головного мозга, а также нарушений сосудистой проницаемости и отека головного мозга. Энцефалопатия может иметь разнообразные проявления - повышенная возбудимость, агрессивность, эйфория, психозы, вялость, подавленность, сонливость днем и бессонница </a:t>
            </a:r>
            <a:r>
              <a:rPr lang="ru-RU" dirty="0" smtClean="0"/>
              <a:t>ночью и </a:t>
            </a:r>
            <a:r>
              <a:rPr lang="ru-RU" dirty="0"/>
              <a:t>др.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4649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ru-RU" sz="3200" b="1" dirty="0" err="1">
                <a:solidFill>
                  <a:srgbClr val="FF0000"/>
                </a:solidFill>
              </a:rPr>
              <a:t>Физикальное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исследование при ХЛС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91264" cy="5505475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ru-RU" sz="6200" b="1" dirty="0" smtClean="0"/>
          </a:p>
          <a:p>
            <a:pPr marL="0" indent="0" algn="ctr">
              <a:buNone/>
            </a:pPr>
            <a:r>
              <a:rPr lang="ru-RU" sz="6800" b="1" dirty="0" smtClean="0"/>
              <a:t>Общий осмотр</a:t>
            </a:r>
            <a:endParaRPr lang="ru-RU" sz="6800" b="1" dirty="0"/>
          </a:p>
          <a:p>
            <a:pPr marL="0" indent="0" algn="ctr">
              <a:buNone/>
            </a:pPr>
            <a:r>
              <a:rPr lang="ru-RU" sz="6800" u="sng" dirty="0"/>
              <a:t>Компенсированное легочное </a:t>
            </a:r>
            <a:r>
              <a:rPr lang="ru-RU" sz="6800" u="sng" dirty="0" smtClean="0"/>
              <a:t>сердце</a:t>
            </a:r>
            <a:endParaRPr lang="ru-RU" sz="6800" u="sng" dirty="0"/>
          </a:p>
          <a:p>
            <a:pPr marL="0" indent="0" algn="just">
              <a:buNone/>
            </a:pPr>
            <a:r>
              <a:rPr lang="ru-RU" sz="6800" dirty="0" smtClean="0"/>
              <a:t>Внешний </a:t>
            </a:r>
            <a:r>
              <a:rPr lang="ru-RU" sz="6800" dirty="0"/>
              <a:t>вид </a:t>
            </a:r>
            <a:r>
              <a:rPr lang="ru-RU" sz="6800" dirty="0" smtClean="0"/>
              <a:t>неспецифичен </a:t>
            </a:r>
            <a:r>
              <a:rPr lang="ru-RU" sz="6800" dirty="0"/>
              <a:t>и отражает внешние проявления основного заболевания легких и дыхательной недостаточности:</a:t>
            </a:r>
          </a:p>
          <a:p>
            <a:pPr algn="just"/>
            <a:r>
              <a:rPr lang="ru-RU" sz="6800" b="1" dirty="0"/>
              <a:t>Диффузный (центральный) цианоз </a:t>
            </a:r>
            <a:r>
              <a:rPr lang="ru-RU" sz="6800" dirty="0"/>
              <a:t>(причина - артериальная гипоксемия). Конечности при этом остаются теплыми, поскольку отсутствуют существенные нарушения периферического кровотока. </a:t>
            </a:r>
          </a:p>
          <a:p>
            <a:pPr algn="just"/>
            <a:r>
              <a:rPr lang="ru-RU" sz="6800" b="1" dirty="0"/>
              <a:t>Расширение и увеличение количества сосудов на коже и конъюнктивах </a:t>
            </a:r>
            <a:r>
              <a:rPr lang="ru-RU" sz="6800" dirty="0"/>
              <a:t>(причина – выраженная гиперкапния), что сопровождается появлением патологического румянца на щеках,  «кроличьими» (или «лягушачьими») </a:t>
            </a:r>
            <a:r>
              <a:rPr lang="ru-RU" sz="6800" dirty="0" smtClean="0"/>
              <a:t>глазами. </a:t>
            </a:r>
          </a:p>
          <a:p>
            <a:pPr algn="just"/>
            <a:r>
              <a:rPr lang="ru-RU" sz="6800" b="1" dirty="0" smtClean="0"/>
              <a:t>Утолщение </a:t>
            </a:r>
            <a:r>
              <a:rPr lang="ru-RU" sz="6800" b="1" dirty="0"/>
              <a:t>концевых фаланг рук и ног </a:t>
            </a:r>
            <a:r>
              <a:rPr lang="ru-RU" sz="6800" dirty="0"/>
              <a:t>(симптом «барабанных палочек») с характерной деформацией ногтевых пластинок в виде «часовых стекол» (причина – хроническая гипоксия).</a:t>
            </a:r>
          </a:p>
          <a:p>
            <a:pPr algn="just"/>
            <a:r>
              <a:rPr lang="ru-RU" sz="6800" dirty="0"/>
              <a:t>Нередко отмечается </a:t>
            </a:r>
            <a:r>
              <a:rPr lang="ru-RU" sz="6800" b="1" dirty="0"/>
              <a:t>эмфизематозная или кифосколиотическая форма грудной клетки.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6082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94" t="4593" r="11430" b="39618"/>
          <a:stretch/>
        </p:blipFill>
        <p:spPr bwMode="auto">
          <a:xfrm>
            <a:off x="971600" y="378249"/>
            <a:ext cx="2026228" cy="2524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2" r="1847" b="35635"/>
          <a:stretch/>
        </p:blipFill>
        <p:spPr bwMode="auto">
          <a:xfrm>
            <a:off x="3779912" y="764704"/>
            <a:ext cx="4786745" cy="163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074" y="3356992"/>
            <a:ext cx="2857500" cy="244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46" t="67751" r="4191" b="3064"/>
          <a:stretch/>
        </p:blipFill>
        <p:spPr bwMode="auto">
          <a:xfrm>
            <a:off x="5652119" y="2878197"/>
            <a:ext cx="2793943" cy="285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79912" y="2539643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«Кроличьи» («лягушачьи») глаза </a:t>
            </a:r>
            <a:r>
              <a:rPr lang="ru-RU" sz="1600" dirty="0" err="1" smtClean="0"/>
              <a:t>эмфизематозника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3018438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Диффузный цианоз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043608" y="602128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Симптомы </a:t>
            </a:r>
            <a:r>
              <a:rPr lang="ru-RU" sz="1600" dirty="0"/>
              <a:t>«барабанных палочек</a:t>
            </a:r>
            <a:r>
              <a:rPr lang="ru-RU" sz="1600" dirty="0" smtClean="0"/>
              <a:t>» и «часовых стекол»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436096" y="5949280"/>
            <a:ext cx="31305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Кифосколиотическая форма грудной клетки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58071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40871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200" u="sng" dirty="0"/>
              <a:t>Декомпенсированное легочное </a:t>
            </a:r>
            <a:r>
              <a:rPr lang="ru-RU" sz="4200" u="sng" dirty="0" smtClean="0"/>
              <a:t>сердце </a:t>
            </a:r>
            <a:endParaRPr lang="ru-RU" sz="4200" u="sng" dirty="0"/>
          </a:p>
          <a:p>
            <a:pPr marL="0" indent="0" algn="just">
              <a:buNone/>
            </a:pPr>
            <a:r>
              <a:rPr lang="ru-RU" sz="4200" dirty="0"/>
              <a:t>Появляются симптомы, указывающие на наличие застоя крови в венозном русле большого круга кровообращения и значительное повышение ЦВД. </a:t>
            </a:r>
          </a:p>
          <a:p>
            <a:pPr algn="just"/>
            <a:r>
              <a:rPr lang="ru-RU" sz="4200" b="1" dirty="0"/>
              <a:t>Цианоз приобретает смешанный характер</a:t>
            </a:r>
            <a:r>
              <a:rPr lang="ru-RU" sz="4200" dirty="0"/>
              <a:t>: на фоне диффузного синюшного окрашивания </a:t>
            </a:r>
            <a:r>
              <a:rPr lang="ru-RU" sz="4200" dirty="0" smtClean="0"/>
              <a:t>кожи определяется </a:t>
            </a:r>
            <a:r>
              <a:rPr lang="ru-RU" sz="4200" dirty="0"/>
              <a:t>выраженный цианоз губ, кончиков пальцев рук и ног, кончика носа, подбородка, ушей. Характерно, что </a:t>
            </a:r>
            <a:r>
              <a:rPr lang="ru-RU" sz="4200" dirty="0" smtClean="0"/>
              <a:t>конечности, </a:t>
            </a:r>
            <a:r>
              <a:rPr lang="ru-RU" sz="4200" dirty="0"/>
              <a:t>в большинстве </a:t>
            </a:r>
            <a:r>
              <a:rPr lang="ru-RU" sz="4200" dirty="0" smtClean="0"/>
              <a:t>случаев, </a:t>
            </a:r>
            <a:r>
              <a:rPr lang="ru-RU" sz="4200" dirty="0"/>
              <a:t>остаются </a:t>
            </a:r>
            <a:r>
              <a:rPr lang="ru-RU" sz="4200" dirty="0" smtClean="0"/>
              <a:t>теплыми. </a:t>
            </a:r>
          </a:p>
          <a:p>
            <a:pPr algn="just"/>
            <a:r>
              <a:rPr lang="ru-RU" sz="4200" b="1" dirty="0" smtClean="0"/>
              <a:t>Периферические </a:t>
            </a:r>
            <a:r>
              <a:rPr lang="ru-RU" sz="4200" b="1" dirty="0"/>
              <a:t>отеки</a:t>
            </a:r>
            <a:r>
              <a:rPr lang="ru-RU" sz="4200" dirty="0"/>
              <a:t>. Отеки локализуются на стопах, голенях, а у тяжелых больных, длительно сохраняющих постельный режим – в области поясницы. </a:t>
            </a:r>
          </a:p>
          <a:p>
            <a:pPr algn="just"/>
            <a:r>
              <a:rPr lang="ru-RU" sz="4200" b="1" dirty="0"/>
              <a:t>Набухание шейных вен. </a:t>
            </a:r>
            <a:r>
              <a:rPr lang="ru-RU" sz="4200" dirty="0"/>
              <a:t>Больше выражено во время вдоха, что свидетельствует о значительном повышении ЦВД и затруднении кровотока из крупных вен в ПП и ПЖ (симптом </a:t>
            </a:r>
            <a:r>
              <a:rPr lang="ru-RU" sz="4200" dirty="0" err="1"/>
              <a:t>Куссмауля</a:t>
            </a:r>
            <a:r>
              <a:rPr lang="ru-RU" sz="4200" dirty="0"/>
              <a:t>). В тяжелых случаях можно выявить абдоминально-</a:t>
            </a:r>
            <a:r>
              <a:rPr lang="ru-RU" sz="4200" dirty="0" err="1"/>
              <a:t>югулярный</a:t>
            </a:r>
            <a:r>
              <a:rPr lang="ru-RU" sz="4200" dirty="0"/>
              <a:t> (</a:t>
            </a:r>
            <a:r>
              <a:rPr lang="ru-RU" sz="4200" dirty="0" err="1"/>
              <a:t>гепатоюгулярный</a:t>
            </a:r>
            <a:r>
              <a:rPr lang="ru-RU" sz="4200" dirty="0"/>
              <a:t>) рефлюкс – увеличение набухания шейных вен при надавливании рукой на переднюю брюшную стенку (симптом </a:t>
            </a:r>
            <a:r>
              <a:rPr lang="ru-RU" sz="4200" dirty="0" err="1"/>
              <a:t>Плеша</a:t>
            </a:r>
            <a:r>
              <a:rPr lang="ru-RU" sz="4200" dirty="0"/>
              <a:t>). </a:t>
            </a:r>
          </a:p>
          <a:p>
            <a:pPr algn="just"/>
            <a:r>
              <a:rPr lang="ru-RU" sz="4200" dirty="0"/>
              <a:t>При тяжелой ПЖ недостаточности лицо нередко одутловатое, кожа желтовато-бледная со значительным цианозом губ, кончика носа, ушей; рот  часто полуоткрыт, глаза тусклые (</a:t>
            </a:r>
            <a:r>
              <a:rPr lang="ru-RU" sz="4200" b="1" dirty="0"/>
              <a:t>лицо </a:t>
            </a:r>
            <a:r>
              <a:rPr lang="ru-RU" sz="4200" b="1" dirty="0" err="1"/>
              <a:t>Корвизара</a:t>
            </a:r>
            <a:r>
              <a:rPr lang="ru-RU" sz="4200" dirty="0"/>
              <a:t>). </a:t>
            </a:r>
          </a:p>
          <a:p>
            <a:pPr algn="just"/>
            <a:r>
              <a:rPr lang="ru-RU" sz="4200" dirty="0"/>
              <a:t>В терминальной стадии развивается «</a:t>
            </a:r>
            <a:r>
              <a:rPr lang="ru-RU" sz="4200" b="1" dirty="0"/>
              <a:t>сердечная кахексия</a:t>
            </a:r>
            <a:r>
              <a:rPr lang="ru-RU" sz="4200" dirty="0"/>
              <a:t>», причинами которой являются нарушения функции органов брюшной полости, вызванные застоем крови в системе воротной вены: ухудшение всасывания в кишечнике, снижение </a:t>
            </a:r>
            <a:r>
              <a:rPr lang="ru-RU" sz="4200" dirty="0" err="1"/>
              <a:t>белково</a:t>
            </a:r>
            <a:r>
              <a:rPr lang="ru-RU" sz="4200" dirty="0"/>
              <a:t>-синтетической функции печени, выраженная анорексия, тошнота, рвота и т.п.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7398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21351" r="23689" b="2427"/>
          <a:stretch/>
        </p:blipFill>
        <p:spPr bwMode="auto">
          <a:xfrm>
            <a:off x="542688" y="764704"/>
            <a:ext cx="3366654" cy="344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0" t="3994" r="16853" b="13756"/>
          <a:stretch/>
        </p:blipFill>
        <p:spPr bwMode="auto">
          <a:xfrm>
            <a:off x="4280187" y="260648"/>
            <a:ext cx="3146961" cy="300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8" t="3612" r="1378" b="3200"/>
          <a:stretch/>
        </p:blipFill>
        <p:spPr bwMode="auto">
          <a:xfrm>
            <a:off x="5369602" y="3932475"/>
            <a:ext cx="3408218" cy="2600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365104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Смешанный цианоз</a:t>
            </a: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280187" y="3243097"/>
            <a:ext cx="3146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Отеки при сердечной недостаточности</a:t>
            </a:r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2843808" y="6194619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Набухание шейных вен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27098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Исследование сердечно-сосудистой системы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Наиболее значимые объективные признаки ХЛС и легочной </a:t>
            </a:r>
            <a:r>
              <a:rPr lang="ru-RU" b="1" dirty="0" smtClean="0"/>
              <a:t>артериальной гипертензии </a:t>
            </a:r>
            <a:r>
              <a:rPr lang="ru-RU" b="1" dirty="0"/>
              <a:t>при исследовании </a:t>
            </a:r>
            <a:r>
              <a:rPr lang="ru-RU" b="1" dirty="0" smtClean="0"/>
              <a:t>сердечно-сосудистой системы:</a:t>
            </a:r>
          </a:p>
          <a:p>
            <a:pPr marL="0" indent="0" algn="ctr">
              <a:buNone/>
            </a:pPr>
            <a:endParaRPr lang="ru-RU" b="1" dirty="0" smtClean="0"/>
          </a:p>
          <a:p>
            <a:pPr algn="just"/>
            <a:r>
              <a:rPr lang="ru-RU" dirty="0" smtClean="0"/>
              <a:t>наличие </a:t>
            </a:r>
            <a:r>
              <a:rPr lang="ru-RU" dirty="0"/>
              <a:t>выраженного разлитого сердечного толчка и </a:t>
            </a:r>
            <a:r>
              <a:rPr lang="ru-RU" dirty="0" err="1" smtClean="0"/>
              <a:t>эпигастральной</a:t>
            </a:r>
            <a:r>
              <a:rPr lang="ru-RU" dirty="0" smtClean="0"/>
              <a:t> </a:t>
            </a:r>
            <a:r>
              <a:rPr lang="ru-RU" dirty="0"/>
              <a:t>пульсации (гипертрофия и дилатация ПЖ). </a:t>
            </a:r>
          </a:p>
          <a:p>
            <a:pPr algn="just"/>
            <a:r>
              <a:rPr lang="ru-RU" dirty="0"/>
              <a:t>с</a:t>
            </a:r>
            <a:r>
              <a:rPr lang="ru-RU" dirty="0" smtClean="0"/>
              <a:t>мещение </a:t>
            </a:r>
            <a:r>
              <a:rPr lang="ru-RU" dirty="0"/>
              <a:t>вправо правой границы ОТС и расширение абсолютной тупости сердца (дилатация ПЖ). При эмфиземе легких </a:t>
            </a:r>
            <a:r>
              <a:rPr lang="ru-RU" dirty="0" err="1"/>
              <a:t>перкуторные</a:t>
            </a:r>
            <a:r>
              <a:rPr lang="ru-RU" dirty="0"/>
              <a:t> размеры сердца могут быть уменьшены («капельное сердце»). </a:t>
            </a:r>
          </a:p>
          <a:p>
            <a:pPr algn="just"/>
            <a:r>
              <a:rPr lang="ru-RU" dirty="0" smtClean="0"/>
              <a:t>акцент </a:t>
            </a:r>
            <a:r>
              <a:rPr lang="ru-RU" dirty="0"/>
              <a:t>и расщепление II тона на легочной артерии (высокое давление в легочной артерии и замедление изгнания крови из ПЖ). </a:t>
            </a:r>
          </a:p>
          <a:p>
            <a:pPr algn="just"/>
            <a:r>
              <a:rPr lang="ru-RU" dirty="0" smtClean="0"/>
              <a:t>появление </a:t>
            </a:r>
            <a:r>
              <a:rPr lang="ru-RU" dirty="0"/>
              <a:t>правожелудочкового IV тона сердца. Выявляется при выраженной гипертрофии ПЖ, указывает на наличие выраженной диастолической дисфункции ПЖ.</a:t>
            </a:r>
          </a:p>
          <a:p>
            <a:pPr algn="just"/>
            <a:r>
              <a:rPr lang="ru-RU" dirty="0" smtClean="0"/>
              <a:t>появление </a:t>
            </a:r>
            <a:r>
              <a:rPr lang="ru-RU" dirty="0"/>
              <a:t>правожелудочкового III тона сердца. Выявляется при систолической дисфункции ПЖ и выраженной его объемной перегрузке. </a:t>
            </a:r>
          </a:p>
          <a:p>
            <a:pPr algn="just"/>
            <a:r>
              <a:rPr lang="ru-RU" dirty="0" smtClean="0"/>
              <a:t>появление </a:t>
            </a:r>
            <a:r>
              <a:rPr lang="ru-RU" dirty="0"/>
              <a:t>систолического шума в </a:t>
            </a:r>
            <a:r>
              <a:rPr lang="ru-RU" dirty="0" err="1"/>
              <a:t>трикуспидальной</a:t>
            </a:r>
            <a:r>
              <a:rPr lang="ru-RU" dirty="0"/>
              <a:t> зоне, усиливающегося при глубоком вдохе (симптом </a:t>
            </a:r>
            <a:r>
              <a:rPr lang="ru-RU" dirty="0" err="1" smtClean="0"/>
              <a:t>Риверо-Корвалло</a:t>
            </a:r>
            <a:r>
              <a:rPr lang="ru-RU" dirty="0"/>
              <a:t>) при развитии относительной недостаточности трехстворчатого клапана.</a:t>
            </a:r>
          </a:p>
          <a:p>
            <a:pPr algn="just"/>
            <a:r>
              <a:rPr lang="ru-RU" dirty="0" smtClean="0"/>
              <a:t>выслушивание </a:t>
            </a:r>
            <a:r>
              <a:rPr lang="ru-RU" dirty="0"/>
              <a:t>мягкого, дующего диастолического шума над легочной артерией и вдоль левого края грудины при развитии относительной недостаточности клапана легочной артерии вследствие ее расширения, связанного с длительным существованием легочной АГ (шум Грэхема-</a:t>
            </a:r>
            <a:r>
              <a:rPr lang="ru-RU" dirty="0" err="1"/>
              <a:t>Стилла</a:t>
            </a:r>
            <a:r>
              <a:rPr lang="ru-RU" dirty="0"/>
              <a:t>).</a:t>
            </a:r>
          </a:p>
          <a:p>
            <a:pPr algn="just"/>
            <a:r>
              <a:rPr lang="ru-RU" dirty="0" smtClean="0"/>
              <a:t>снижение </a:t>
            </a:r>
            <a:r>
              <a:rPr lang="ru-RU" dirty="0"/>
              <a:t>системного АД при снижении систолической функции ПЖ и уменьшении притока крови к левым отделам сердца.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732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Лабораторная </a:t>
            </a:r>
            <a:r>
              <a:rPr lang="ru-RU" b="1" dirty="0" smtClean="0">
                <a:solidFill>
                  <a:srgbClr val="FF0000"/>
                </a:solidFill>
              </a:rPr>
              <a:t>диагностика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72608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sz="4500" dirty="0"/>
              <a:t>1. </a:t>
            </a:r>
            <a:r>
              <a:rPr lang="ru-RU" sz="4500" b="1" dirty="0"/>
              <a:t>Клинический анализ крови </a:t>
            </a:r>
            <a:r>
              <a:rPr lang="ru-RU" sz="4500" dirty="0"/>
              <a:t>(определение уровня гемоглобина, гематокрита, эритроцитов, тромбоцитов, лейкоцитов). У пациентов с ЛС зачастую диагностируется вторичный эритроцитоз, увеличение гематокрита и содержания </a:t>
            </a:r>
            <a:r>
              <a:rPr lang="ru-RU" sz="4500" dirty="0" smtClean="0"/>
              <a:t>гемоглобина.</a:t>
            </a:r>
            <a:endParaRPr lang="ru-RU" sz="4500" dirty="0"/>
          </a:p>
          <a:p>
            <a:pPr marL="0" indent="0" algn="just">
              <a:buNone/>
            </a:pPr>
            <a:r>
              <a:rPr lang="ru-RU" sz="4500" dirty="0"/>
              <a:t>2. </a:t>
            </a:r>
            <a:r>
              <a:rPr lang="ru-RU" sz="4500" b="1" dirty="0"/>
              <a:t>Биохимический анализ крови </a:t>
            </a:r>
            <a:r>
              <a:rPr lang="ru-RU" sz="4500" b="1" dirty="0" smtClean="0"/>
              <a:t> </a:t>
            </a:r>
            <a:r>
              <a:rPr lang="ru-RU" sz="4500" dirty="0" smtClean="0"/>
              <a:t>(</a:t>
            </a:r>
            <a:r>
              <a:rPr lang="ru-RU" sz="4500" dirty="0"/>
              <a:t>исследование уровня калия, натрия, глюкозы, </a:t>
            </a:r>
            <a:r>
              <a:rPr lang="ru-RU" sz="4500" dirty="0" err="1"/>
              <a:t>креатинина</a:t>
            </a:r>
            <a:r>
              <a:rPr lang="ru-RU" sz="4500" dirty="0"/>
              <a:t>, общего белка, мочевины, мочевой кислоты, общего билирубина, свободного и связанного билирубина в крови, определение активности </a:t>
            </a:r>
            <a:r>
              <a:rPr lang="ru-RU" sz="4500" dirty="0" err="1"/>
              <a:t>аспартатаминотрансферазы</a:t>
            </a:r>
            <a:r>
              <a:rPr lang="ru-RU" sz="4500" dirty="0"/>
              <a:t> и </a:t>
            </a:r>
            <a:r>
              <a:rPr lang="ru-RU" sz="4500" dirty="0" err="1"/>
              <a:t>аланинаминотрансферазы</a:t>
            </a:r>
            <a:r>
              <a:rPr lang="ru-RU" sz="4500" dirty="0"/>
              <a:t> в крови) в рамках первичного обследования, при поступлении в стационар и в процессе динамического наблюдения каждые 3-6 мес.</a:t>
            </a:r>
          </a:p>
          <a:p>
            <a:pPr marL="0" indent="0" algn="just">
              <a:buNone/>
            </a:pPr>
            <a:r>
              <a:rPr lang="ru-RU" sz="4500" dirty="0"/>
              <a:t>При прогрессировании СН отмечается повышение уровня </a:t>
            </a:r>
            <a:r>
              <a:rPr lang="ru-RU" sz="4500" dirty="0" err="1"/>
              <a:t>трансаминаз</a:t>
            </a:r>
            <a:r>
              <a:rPr lang="ru-RU" sz="4500" dirty="0"/>
              <a:t> в сыворотке крови, билирубина, снижение уровня белка и рост уровня мочевой кислоты.</a:t>
            </a:r>
          </a:p>
          <a:p>
            <a:pPr marL="0" indent="0" algn="just">
              <a:buNone/>
            </a:pPr>
            <a:r>
              <a:rPr lang="ru-RU" sz="4500" dirty="0"/>
              <a:t>3. </a:t>
            </a:r>
            <a:r>
              <a:rPr lang="ru-RU" sz="4500" b="1" dirty="0"/>
              <a:t>Определение уровня </a:t>
            </a:r>
            <a:r>
              <a:rPr lang="en-US" sz="4500" b="1" dirty="0" err="1"/>
              <a:t>NTproBNP</a:t>
            </a:r>
            <a:r>
              <a:rPr lang="ru-RU" sz="4500" dirty="0"/>
              <a:t>, как основного маркера развития сердечной недостаточности.</a:t>
            </a:r>
          </a:p>
          <a:p>
            <a:pPr marL="0" indent="0" algn="just">
              <a:buNone/>
            </a:pPr>
            <a:r>
              <a:rPr lang="ru-RU" sz="4500" dirty="0"/>
              <a:t>4</a:t>
            </a:r>
            <a:r>
              <a:rPr lang="ru-RU" sz="4500" b="1" dirty="0"/>
              <a:t>. </a:t>
            </a:r>
            <a:r>
              <a:rPr lang="ru-RU" sz="4500" b="1" dirty="0" err="1"/>
              <a:t>Коагулограмма</a:t>
            </a:r>
            <a:r>
              <a:rPr lang="ru-RU" sz="4500" b="1" dirty="0"/>
              <a:t> </a:t>
            </a:r>
            <a:r>
              <a:rPr lang="ru-RU" sz="4500" dirty="0"/>
              <a:t>в рамках первичного обследования, при поступлении в стационар и далее каждые 6-12 мес. для диагностики нарушений гемостаза и прогноза риска кровотечений.</a:t>
            </a:r>
          </a:p>
          <a:p>
            <a:pPr marL="0" indent="0" algn="just">
              <a:buNone/>
            </a:pPr>
            <a:r>
              <a:rPr lang="ru-RU" sz="4500" dirty="0"/>
              <a:t>5. </a:t>
            </a:r>
            <a:r>
              <a:rPr lang="ru-RU" sz="4500" b="1" dirty="0"/>
              <a:t>Анализ газового состава артериальной крови</a:t>
            </a:r>
          </a:p>
          <a:p>
            <a:pPr marL="0" indent="0" algn="just">
              <a:buNone/>
            </a:pPr>
            <a:r>
              <a:rPr lang="ru-RU" sz="4500" dirty="0"/>
              <a:t>При анализе газового состава артериальной крови у пациентов с ЛС может выявляться снижение парциального давления кислорода (PaO</a:t>
            </a:r>
            <a:r>
              <a:rPr lang="ru-RU" sz="4500" baseline="-25000" dirty="0"/>
              <a:t>2</a:t>
            </a:r>
            <a:r>
              <a:rPr lang="ru-RU" sz="4500" dirty="0"/>
              <a:t>) при нормальном или повышенном парциальном давлении углекислого газа (PaCO</a:t>
            </a:r>
            <a:r>
              <a:rPr lang="ru-RU" sz="4500" baseline="-25000" dirty="0"/>
              <a:t>2</a:t>
            </a:r>
            <a:r>
              <a:rPr lang="ru-RU" sz="4500" dirty="0"/>
              <a:t>) (в норме PaO</a:t>
            </a:r>
            <a:r>
              <a:rPr lang="ru-RU" sz="4500" baseline="-25000" dirty="0"/>
              <a:t>2</a:t>
            </a:r>
            <a:r>
              <a:rPr lang="ru-RU" sz="4500" dirty="0"/>
              <a:t> 80-105 мм </a:t>
            </a:r>
            <a:r>
              <a:rPr lang="ru-RU" sz="4500" dirty="0" err="1"/>
              <a:t>рт.ст</a:t>
            </a:r>
            <a:r>
              <a:rPr lang="ru-RU" sz="4500" dirty="0"/>
              <a:t>., PaCO</a:t>
            </a:r>
            <a:r>
              <a:rPr lang="ru-RU" sz="4500" baseline="-25000" dirty="0"/>
              <a:t>2</a:t>
            </a:r>
            <a:r>
              <a:rPr lang="ru-RU" sz="4500" dirty="0"/>
              <a:t> 35-45 мм </a:t>
            </a:r>
            <a:r>
              <a:rPr lang="ru-RU" sz="4500" dirty="0" err="1"/>
              <a:t>рт.ст</a:t>
            </a:r>
            <a:r>
              <a:rPr lang="ru-RU" sz="4500" dirty="0"/>
              <a:t>.).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244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Инструментальная диагностика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/>
              <a:t>Электрокардиография</a:t>
            </a:r>
          </a:p>
          <a:p>
            <a:pPr marL="0" indent="0" algn="ctr">
              <a:buNone/>
            </a:pPr>
            <a:r>
              <a:rPr lang="ru-RU" sz="1800" b="1" dirty="0" smtClean="0"/>
              <a:t>ЭКГ-признаки гипертрофии правого предсердия</a:t>
            </a:r>
          </a:p>
          <a:p>
            <a:pPr marL="0" indent="0" algn="ctr">
              <a:buNone/>
            </a:pPr>
            <a:r>
              <a:rPr lang="ru-RU" sz="1800" b="1" dirty="0" smtClean="0"/>
              <a:t>(наиболее ранние при формировании ХЛС):</a:t>
            </a:r>
            <a:endParaRPr lang="ru-RU" sz="1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729" y="2420309"/>
            <a:ext cx="4335297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2132856"/>
            <a:ext cx="352839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/>
              <a:t>1) высокий остроконечный («готической» формы) зубец Р во II, III, </a:t>
            </a:r>
            <a:r>
              <a:rPr lang="ru-RU" sz="1700" dirty="0" err="1" smtClean="0"/>
              <a:t>аV</a:t>
            </a:r>
            <a:r>
              <a:rPr lang="en-US" sz="1700" dirty="0" smtClean="0"/>
              <a:t>F</a:t>
            </a:r>
            <a:r>
              <a:rPr lang="ru-RU" sz="1700" dirty="0" smtClean="0"/>
              <a:t> </a:t>
            </a:r>
            <a:r>
              <a:rPr lang="ru-RU" sz="1700" dirty="0"/>
              <a:t>отведениях;</a:t>
            </a:r>
          </a:p>
          <a:p>
            <a:r>
              <a:rPr lang="ru-RU" sz="1700" dirty="0"/>
              <a:t>2) высота зубца во II стандартном отведении &gt;2-2,5 мм;</a:t>
            </a:r>
          </a:p>
          <a:p>
            <a:r>
              <a:rPr lang="ru-RU" sz="1700" dirty="0"/>
              <a:t>3) ширина его может быть увеличена до 0,11 с;</a:t>
            </a:r>
          </a:p>
          <a:p>
            <a:r>
              <a:rPr lang="ru-RU" sz="1700" dirty="0"/>
              <a:t>4) электрическая ось зубца Р отклонена вправо – PIII&gt;PII&gt;PI.</a:t>
            </a:r>
          </a:p>
          <a:p>
            <a:r>
              <a:rPr lang="ru-RU" sz="1700" dirty="0" smtClean="0"/>
              <a:t>5) становится высокий, остроконечный, равносторонний </a:t>
            </a:r>
            <a:r>
              <a:rPr lang="ru-RU" sz="1700" dirty="0"/>
              <a:t>или </a:t>
            </a:r>
            <a:r>
              <a:rPr lang="ru-RU" sz="1700" dirty="0" smtClean="0"/>
              <a:t>двухфазный </a:t>
            </a:r>
            <a:r>
              <a:rPr lang="ru-RU" sz="1700" dirty="0"/>
              <a:t>с резким преобладанием первой положительной </a:t>
            </a:r>
            <a:r>
              <a:rPr lang="ru-RU" sz="1700" dirty="0" smtClean="0"/>
              <a:t>фазы зубец </a:t>
            </a:r>
            <a:r>
              <a:rPr lang="ru-RU" sz="1700" dirty="0"/>
              <a:t>Р </a:t>
            </a:r>
            <a:r>
              <a:rPr lang="ru-RU" sz="1700" dirty="0" smtClean="0"/>
              <a:t>в </a:t>
            </a:r>
            <a:r>
              <a:rPr lang="ru-RU" sz="1700" dirty="0"/>
              <a:t>V</a:t>
            </a:r>
            <a:r>
              <a:rPr lang="ru-RU" sz="1000" dirty="0"/>
              <a:t>1</a:t>
            </a:r>
            <a:r>
              <a:rPr lang="ru-RU" sz="1700" dirty="0"/>
              <a:t> </a:t>
            </a:r>
            <a:r>
              <a:rPr lang="ru-RU" sz="1700" dirty="0" smtClean="0"/>
              <a:t>отведении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2053787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ЭКГ-признаки гипертрофии </a:t>
            </a:r>
            <a:r>
              <a:rPr lang="ru-RU" sz="2000" b="1" dirty="0" smtClean="0"/>
              <a:t>правого желудочка регистрируются позднее. </a:t>
            </a:r>
            <a:r>
              <a:rPr lang="ru-RU" sz="2000" b="1" dirty="0"/>
              <a:t>Выделяют несколько ЭКГ-вариантов гипертрофии правого желудочка.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295232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900" b="1" dirty="0" err="1" smtClean="0"/>
              <a:t>qR</a:t>
            </a:r>
            <a:r>
              <a:rPr lang="ru-RU" sz="2900" b="1" dirty="0" smtClean="0"/>
              <a:t>-тип </a:t>
            </a:r>
            <a:r>
              <a:rPr lang="ru-RU" sz="2900" b="1" dirty="0"/>
              <a:t>или R-тип </a:t>
            </a:r>
            <a:r>
              <a:rPr lang="ru-RU" sz="2900" dirty="0"/>
              <a:t>– резко выраженная гипертрофия, масса правого желудочка больше массы </a:t>
            </a:r>
            <a:r>
              <a:rPr lang="ru-RU" sz="2900" dirty="0" smtClean="0"/>
              <a:t>левого.</a:t>
            </a:r>
          </a:p>
          <a:p>
            <a:pPr marL="0" indent="0">
              <a:buNone/>
            </a:pPr>
            <a:r>
              <a:rPr lang="ru-RU" sz="2900" b="1" dirty="0" smtClean="0"/>
              <a:t>ЭКГ-признаки: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зубец </a:t>
            </a:r>
            <a:r>
              <a:rPr lang="ru-RU" sz="2900" dirty="0"/>
              <a:t>R в V1 &gt; 7 мм;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зубец </a:t>
            </a:r>
            <a:r>
              <a:rPr lang="ru-RU" sz="2900" dirty="0"/>
              <a:t>S в V1 &lt; 2 мм;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отношение </a:t>
            </a:r>
            <a:r>
              <a:rPr lang="ru-RU" sz="2900" dirty="0"/>
              <a:t>зубцов </a:t>
            </a:r>
            <a:r>
              <a:rPr lang="ru-RU" sz="2900" dirty="0" smtClean="0"/>
              <a:t>RV1/SV1 </a:t>
            </a:r>
            <a:r>
              <a:rPr lang="ru-RU" sz="2900" dirty="0"/>
              <a:t>&gt; 1;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RV1+SV5 </a:t>
            </a:r>
            <a:r>
              <a:rPr lang="ru-RU" sz="2900" dirty="0"/>
              <a:t>&gt; 10,5 мм;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время </a:t>
            </a:r>
            <a:r>
              <a:rPr lang="ru-RU" sz="2900" dirty="0"/>
              <a:t>внутреннего отклонения </a:t>
            </a:r>
            <a:r>
              <a:rPr lang="ru-RU" sz="2900" dirty="0" smtClean="0"/>
              <a:t>ПЖ (отведение </a:t>
            </a:r>
            <a:r>
              <a:rPr lang="ru-RU" sz="2900" dirty="0"/>
              <a:t>V1) &gt; </a:t>
            </a:r>
            <a:r>
              <a:rPr lang="ru-RU" sz="2900" dirty="0" smtClean="0"/>
              <a:t>0,03-0,05 </a:t>
            </a:r>
            <a:r>
              <a:rPr lang="ru-RU" sz="2900" dirty="0"/>
              <a:t>с;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отклонение </a:t>
            </a:r>
            <a:r>
              <a:rPr lang="ru-RU" sz="2900" dirty="0"/>
              <a:t>электрической оси сердца вправо (угол α &gt;110°);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900" dirty="0" smtClean="0"/>
              <a:t>признаки </a:t>
            </a:r>
            <a:r>
              <a:rPr lang="ru-RU" sz="2900" dirty="0"/>
              <a:t>перегрузки правого желудочка с </a:t>
            </a:r>
            <a:r>
              <a:rPr lang="ru-RU" sz="2900" dirty="0" err="1"/>
              <a:t>реполяризационными</a:t>
            </a:r>
            <a:r>
              <a:rPr lang="ru-RU" sz="2900" dirty="0"/>
              <a:t> изменениями </a:t>
            </a:r>
            <a:r>
              <a:rPr lang="ru-RU" sz="2900" dirty="0" smtClean="0"/>
              <a:t>(</a:t>
            </a:r>
            <a:r>
              <a:rPr lang="ru-RU" sz="2900" dirty="0"/>
              <a:t>снижение сегмента ST, отрицательный T в V1-V2).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777686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0333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3096344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 err="1" smtClean="0"/>
              <a:t>rSR</a:t>
            </a:r>
            <a:r>
              <a:rPr lang="ru-RU" dirty="0" smtClean="0"/>
              <a:t>‘-</a:t>
            </a:r>
            <a:r>
              <a:rPr lang="ru-RU" b="1" dirty="0" smtClean="0"/>
              <a:t>тип </a:t>
            </a:r>
            <a:r>
              <a:rPr lang="ru-RU" dirty="0"/>
              <a:t>– при умеренной </a:t>
            </a:r>
            <a:r>
              <a:rPr lang="ru-RU" dirty="0" smtClean="0"/>
              <a:t>гипертрофии </a:t>
            </a:r>
            <a:r>
              <a:rPr lang="ru-RU" dirty="0"/>
              <a:t>ПЖ, когда его масса приближается к массе миокарда ЛЖ.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ЭКГ-признаки: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dirty="0" smtClean="0"/>
              <a:t>наличие </a:t>
            </a:r>
            <a:r>
              <a:rPr lang="ru-RU" dirty="0"/>
              <a:t>в отведении V</a:t>
            </a:r>
            <a:r>
              <a:rPr lang="ru-RU" sz="1600" dirty="0"/>
              <a:t>1</a:t>
            </a:r>
            <a:r>
              <a:rPr lang="ru-RU" dirty="0"/>
              <a:t> комплекса QRS типа </a:t>
            </a:r>
            <a:r>
              <a:rPr lang="ru-RU" dirty="0" err="1"/>
              <a:t>rSr</a:t>
            </a:r>
            <a:r>
              <a:rPr lang="ru-RU" dirty="0"/>
              <a:t>' или </a:t>
            </a:r>
            <a:r>
              <a:rPr lang="ru-RU" dirty="0" err="1"/>
              <a:t>rsR</a:t>
            </a:r>
            <a:r>
              <a:rPr lang="ru-RU" dirty="0" smtClean="0"/>
              <a:t>';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dirty="0" smtClean="0"/>
              <a:t>наличие </a:t>
            </a:r>
            <a:r>
              <a:rPr lang="ru-RU" dirty="0"/>
              <a:t>в левых грудных отведениях (V</a:t>
            </a:r>
            <a:r>
              <a:rPr lang="ru-RU" sz="1600" dirty="0"/>
              <a:t>5</a:t>
            </a:r>
            <a:r>
              <a:rPr lang="ru-RU" dirty="0"/>
              <a:t>, V</a:t>
            </a:r>
            <a:r>
              <a:rPr lang="ru-RU" sz="1600" dirty="0"/>
              <a:t>6</a:t>
            </a:r>
            <a:r>
              <a:rPr lang="ru-RU" dirty="0"/>
              <a:t>) и в отведениях </a:t>
            </a:r>
            <a:r>
              <a:rPr lang="ru-RU" dirty="0" smtClean="0"/>
              <a:t>I, </a:t>
            </a:r>
            <a:r>
              <a:rPr lang="en-US" dirty="0" err="1" smtClean="0"/>
              <a:t>aVL</a:t>
            </a:r>
            <a:r>
              <a:rPr lang="en-US" dirty="0" smtClean="0"/>
              <a:t> </a:t>
            </a:r>
            <a:r>
              <a:rPr lang="ru-RU" dirty="0" smtClean="0"/>
              <a:t>слегка </a:t>
            </a:r>
            <a:r>
              <a:rPr lang="ru-RU" dirty="0"/>
              <a:t>уширенного зубца S;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dirty="0" smtClean="0"/>
              <a:t>длительность </a:t>
            </a:r>
            <a:r>
              <a:rPr lang="ru-RU" dirty="0"/>
              <a:t>желудочкового комплекса QRS более 0,12 с;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dirty="0" smtClean="0"/>
              <a:t>время </a:t>
            </a:r>
            <a:r>
              <a:rPr lang="ru-RU" dirty="0"/>
              <a:t>внутреннего отклонения в отведении V</a:t>
            </a:r>
            <a:r>
              <a:rPr lang="ru-RU" sz="1600" dirty="0"/>
              <a:t>1</a:t>
            </a:r>
            <a:r>
              <a:rPr lang="ru-RU" dirty="0"/>
              <a:t> 0,03-0,06 с;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ru-RU" dirty="0" smtClean="0"/>
              <a:t>смещение </a:t>
            </a:r>
            <a:r>
              <a:rPr lang="ru-RU" dirty="0"/>
              <a:t>сегмента ST  вниз и появление отрицательных зубцов Т в отведениях V</a:t>
            </a:r>
            <a:r>
              <a:rPr lang="ru-RU" sz="1600" dirty="0"/>
              <a:t>1</a:t>
            </a:r>
            <a:r>
              <a:rPr lang="ru-RU" dirty="0"/>
              <a:t>, V</a:t>
            </a:r>
            <a:r>
              <a:rPr lang="ru-RU" sz="1600" dirty="0"/>
              <a:t>2</a:t>
            </a:r>
            <a:r>
              <a:rPr lang="ru-RU" dirty="0"/>
              <a:t>, III, </a:t>
            </a:r>
            <a:r>
              <a:rPr lang="ru-RU" dirty="0" err="1" smtClean="0"/>
              <a:t>aVF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29000"/>
            <a:ext cx="684076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4003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7"/>
            <a:ext cx="8291264" cy="352839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400" b="1" dirty="0"/>
              <a:t>S-тип</a:t>
            </a:r>
            <a:r>
              <a:rPr lang="ru-RU" sz="2400" dirty="0"/>
              <a:t> </a:t>
            </a:r>
            <a:r>
              <a:rPr lang="ru-RU" sz="2400" dirty="0" smtClean="0"/>
              <a:t>– у </a:t>
            </a:r>
            <a:r>
              <a:rPr lang="ru-RU" sz="2400" dirty="0"/>
              <a:t>пациентов с выраженной эмфиземой легких и ХЛС, когда гипертрофированное сердце резко смещается кзади (рисунок 4).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b="1" dirty="0" smtClean="0"/>
              <a:t>ЭКГ-признаки:</a:t>
            </a:r>
            <a:endParaRPr lang="ru-RU" sz="2400" b="1" dirty="0"/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/>
              <a:t>во </a:t>
            </a:r>
            <a:r>
              <a:rPr lang="ru-RU" sz="2400" dirty="0"/>
              <a:t>всех грудных отведениях от V</a:t>
            </a:r>
            <a:r>
              <a:rPr lang="ru-RU" sz="1200" dirty="0"/>
              <a:t>1</a:t>
            </a:r>
            <a:r>
              <a:rPr lang="ru-RU" sz="2400" dirty="0"/>
              <a:t> до V</a:t>
            </a:r>
            <a:r>
              <a:rPr lang="ru-RU" sz="1200" dirty="0"/>
              <a:t>6</a:t>
            </a:r>
            <a:r>
              <a:rPr lang="ru-RU" sz="2400" dirty="0"/>
              <a:t> комплекс QRS имеет вид </a:t>
            </a:r>
            <a:r>
              <a:rPr lang="ru-RU" sz="2400" dirty="0" err="1"/>
              <a:t>rS</a:t>
            </a:r>
            <a:r>
              <a:rPr lang="ru-RU" sz="2400" dirty="0"/>
              <a:t> или RS c выраженным зубцом S;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/>
              <a:t>в </a:t>
            </a:r>
            <a:r>
              <a:rPr lang="ru-RU" sz="2400" dirty="0"/>
              <a:t>отведениях от конечностей часто регистрируется синдром </a:t>
            </a:r>
            <a:r>
              <a:rPr lang="ru-RU" sz="2400" dirty="0" smtClean="0"/>
              <a:t>SI&gt;SII</a:t>
            </a:r>
            <a:r>
              <a:rPr lang="ru-RU" sz="2400" dirty="0"/>
              <a:t>&gt;</a:t>
            </a:r>
            <a:r>
              <a:rPr lang="ru-RU" sz="2400" dirty="0" smtClean="0"/>
              <a:t>SIII </a:t>
            </a:r>
            <a:r>
              <a:rPr lang="ru-RU" sz="2400" dirty="0"/>
              <a:t>(признак поворота сердца вокруг поперечной оси верхушкой кзади);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 smtClean="0"/>
              <a:t>на </a:t>
            </a:r>
            <a:r>
              <a:rPr lang="ru-RU" sz="2400" dirty="0"/>
              <a:t>ЭКГ выявляются признаки поворота сердца вокруг продольной оси по </a:t>
            </a:r>
            <a:r>
              <a:rPr lang="ru-RU" sz="2400" dirty="0" smtClean="0"/>
              <a:t>часовой стрелке </a:t>
            </a:r>
            <a:r>
              <a:rPr lang="ru-RU" sz="2400" dirty="0"/>
              <a:t>(смещение переходной зоны влево, </a:t>
            </a:r>
            <a:r>
              <a:rPr lang="ru-RU" sz="2400" dirty="0" smtClean="0"/>
              <a:t>к отведениям </a:t>
            </a:r>
            <a:r>
              <a:rPr lang="ru-RU" sz="2400" dirty="0"/>
              <a:t>V</a:t>
            </a:r>
            <a:r>
              <a:rPr lang="ru-RU" sz="1200" dirty="0"/>
              <a:t>5</a:t>
            </a:r>
            <a:r>
              <a:rPr lang="ru-RU" sz="2400" dirty="0"/>
              <a:t>, V</a:t>
            </a:r>
            <a:r>
              <a:rPr lang="ru-RU" sz="1200" dirty="0"/>
              <a:t>6</a:t>
            </a:r>
            <a:r>
              <a:rPr lang="ru-RU" sz="2400" dirty="0"/>
              <a:t>, и появление в отведениях V</a:t>
            </a:r>
            <a:r>
              <a:rPr lang="ru-RU" sz="1200" dirty="0"/>
              <a:t>5</a:t>
            </a:r>
            <a:r>
              <a:rPr lang="ru-RU" sz="2400" dirty="0"/>
              <a:t>, V</a:t>
            </a:r>
            <a:r>
              <a:rPr lang="ru-RU" sz="1200" dirty="0"/>
              <a:t>6</a:t>
            </a:r>
            <a:r>
              <a:rPr lang="ru-RU" sz="2400" dirty="0"/>
              <a:t> комплекса QRS типа RS);</a:t>
            </a:r>
          </a:p>
          <a:p>
            <a:pPr marL="457200" indent="-457200">
              <a:buFont typeface="+mj-lt"/>
              <a:buAutoNum type="arabicParenR"/>
            </a:pPr>
            <a:r>
              <a:rPr lang="ru-RU" sz="2400" dirty="0"/>
              <a:t> </a:t>
            </a:r>
            <a:r>
              <a:rPr lang="ru-RU" sz="2400" dirty="0" smtClean="0"/>
              <a:t>определяется </a:t>
            </a:r>
            <a:r>
              <a:rPr lang="ru-RU" sz="2400" dirty="0"/>
              <a:t>вертикальная позиция электрической оси сердца.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6480720" cy="266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47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Рентгенография </a:t>
            </a:r>
            <a:r>
              <a:rPr lang="ru-RU" sz="2800" b="1" dirty="0"/>
              <a:t>органов грудной клетки.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/>
              <a:t>Рентгенологическое исследование позволяет уточнить характер поражения легких, а также выявить несколько важных рентгенологических признаков, указывающих на увеличение размеров ПЖ и наличие легочной </a:t>
            </a:r>
            <a:r>
              <a:rPr lang="ru-RU" sz="2000" dirty="0" smtClean="0"/>
              <a:t>артериальной гипертензии:</a:t>
            </a:r>
            <a:endParaRPr lang="ru-RU" sz="2000" dirty="0"/>
          </a:p>
          <a:p>
            <a:pPr marL="400050" lvl="1" indent="0" algn="just">
              <a:buNone/>
            </a:pPr>
            <a:r>
              <a:rPr lang="ru-RU" sz="2000" dirty="0"/>
              <a:t>1. выбухание ствола и левой ветви легочной артерии, которые формируют в прямой проекции II дугу по левому контуру </a:t>
            </a:r>
            <a:r>
              <a:rPr lang="ru-RU" sz="2000" dirty="0" smtClean="0"/>
              <a:t>сердца (</a:t>
            </a:r>
            <a:r>
              <a:rPr lang="ru-RU" sz="2000" dirty="0"/>
              <a:t>расширение II дуги левого контура сердца</a:t>
            </a:r>
            <a:r>
              <a:rPr lang="ru-RU" sz="2000" dirty="0" smtClean="0"/>
              <a:t>);</a:t>
            </a:r>
            <a:endParaRPr lang="ru-RU" sz="2000" dirty="0"/>
          </a:p>
          <a:p>
            <a:pPr marL="400050" lvl="1" indent="0" algn="just">
              <a:buNone/>
            </a:pPr>
            <a:r>
              <a:rPr lang="ru-RU" sz="2000" dirty="0"/>
              <a:t>2. </a:t>
            </a:r>
            <a:r>
              <a:rPr lang="ru-RU" sz="2000" dirty="0" smtClean="0"/>
              <a:t>расширение </a:t>
            </a:r>
            <a:r>
              <a:rPr lang="ru-RU" sz="2000" dirty="0"/>
              <a:t>корней </a:t>
            </a:r>
            <a:r>
              <a:rPr lang="ru-RU" sz="2000" dirty="0" smtClean="0"/>
              <a:t>легких;</a:t>
            </a:r>
            <a:endParaRPr lang="ru-RU" sz="2000" dirty="0"/>
          </a:p>
          <a:p>
            <a:pPr marL="400050" lvl="1" indent="0" algn="just">
              <a:buNone/>
            </a:pPr>
            <a:r>
              <a:rPr lang="ru-RU" sz="2000" dirty="0"/>
              <a:t>3. </a:t>
            </a:r>
            <a:r>
              <a:rPr lang="ru-RU" sz="2000" dirty="0" smtClean="0"/>
              <a:t>увеличение </a:t>
            </a:r>
            <a:r>
              <a:rPr lang="ru-RU" sz="2000" dirty="0"/>
              <a:t>размеров ПЖ в правой и левой передней, а также в левой боковой проекциях и уменьшение </a:t>
            </a:r>
            <a:r>
              <a:rPr lang="ru-RU" sz="2000" dirty="0" smtClean="0"/>
              <a:t>ретростернального пространства;</a:t>
            </a:r>
            <a:endParaRPr lang="ru-RU" sz="2000" dirty="0"/>
          </a:p>
          <a:p>
            <a:pPr marL="400050" lvl="1" indent="0" algn="just">
              <a:buNone/>
            </a:pPr>
            <a:r>
              <a:rPr lang="ru-RU" sz="2000" dirty="0"/>
              <a:t>4. </a:t>
            </a:r>
            <a:r>
              <a:rPr lang="ru-RU" sz="2000" dirty="0" smtClean="0"/>
              <a:t>значительное </a:t>
            </a:r>
            <a:r>
              <a:rPr lang="ru-RU" sz="2000" dirty="0"/>
              <a:t>выбухание заднего контура тени сердца вплоть до сужения </a:t>
            </a:r>
            <a:r>
              <a:rPr lang="ru-RU" sz="2000" dirty="0" err="1"/>
              <a:t>ретрокардиального</a:t>
            </a:r>
            <a:r>
              <a:rPr lang="ru-RU" sz="2000" dirty="0"/>
              <a:t> пространства, что наблюдается при выраженной гипертрофии и </a:t>
            </a:r>
            <a:r>
              <a:rPr lang="ru-RU" sz="2000" dirty="0" smtClean="0"/>
              <a:t>дилатации ПЖ;</a:t>
            </a:r>
            <a:endParaRPr lang="ru-RU" sz="2000" dirty="0"/>
          </a:p>
          <a:p>
            <a:pPr marL="400050" lvl="1" indent="0" algn="just">
              <a:buNone/>
            </a:pPr>
            <a:r>
              <a:rPr lang="ru-RU" sz="2000" dirty="0" smtClean="0"/>
              <a:t>5. расширение </a:t>
            </a:r>
            <a:r>
              <a:rPr lang="ru-RU" sz="2000" dirty="0"/>
              <a:t>ствола и центральных ветвей легочной артерии, которое сочетается с обеднением сосудистого рисунка на периферии легочных полей за счет сужения мелких легочных </a:t>
            </a:r>
            <a:r>
              <a:rPr lang="ru-RU" sz="2000" dirty="0" smtClean="0"/>
              <a:t>артерий.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45633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b="1" dirty="0"/>
              <a:t>Рентгенография органов грудной клетки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484784"/>
            <a:ext cx="3744415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5157192"/>
            <a:ext cx="4176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Увеличение правых отделов сердца на обзорной рентгенограмме органов грудной клетки в прямой проекции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14"/>
          <a:stretch/>
        </p:blipFill>
        <p:spPr bwMode="auto">
          <a:xfrm>
            <a:off x="4499992" y="1504354"/>
            <a:ext cx="4176464" cy="286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032" y="5157192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Смещение контуров </a:t>
            </a:r>
            <a:r>
              <a:rPr lang="ru-RU" dirty="0"/>
              <a:t>тени </a:t>
            </a:r>
            <a:r>
              <a:rPr lang="ru-RU" dirty="0" smtClean="0"/>
              <a:t>сердца в правой передней и левой передней проекциях при значительной дилатации и гипертрофии ПЖ,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440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 err="1"/>
              <a:t>Эхокардиографическое</a:t>
            </a:r>
            <a:r>
              <a:rPr lang="ru-RU" sz="3200" b="1" dirty="0"/>
              <a:t> исследование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363272" cy="514543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Цели:</a:t>
            </a:r>
            <a:endParaRPr lang="ru-RU" b="1" dirty="0"/>
          </a:p>
          <a:p>
            <a:pPr algn="just"/>
            <a:r>
              <a:rPr lang="ru-RU" dirty="0" smtClean="0"/>
              <a:t>объективно подтвердить наличие </a:t>
            </a:r>
            <a:r>
              <a:rPr lang="ru-RU" dirty="0"/>
              <a:t>гипертрофии ПЖ и ПП; </a:t>
            </a:r>
          </a:p>
          <a:p>
            <a:pPr algn="just"/>
            <a:r>
              <a:rPr lang="ru-RU" dirty="0" smtClean="0"/>
              <a:t>оценить систолическую функцию </a:t>
            </a:r>
            <a:r>
              <a:rPr lang="ru-RU" dirty="0"/>
              <a:t>ПЖ; </a:t>
            </a:r>
          </a:p>
          <a:p>
            <a:pPr algn="just"/>
            <a:r>
              <a:rPr lang="ru-RU" dirty="0" smtClean="0"/>
              <a:t>косвенно определить давление </a:t>
            </a:r>
            <a:r>
              <a:rPr lang="ru-RU" dirty="0"/>
              <a:t>в легочной артерии. </a:t>
            </a:r>
          </a:p>
          <a:p>
            <a:pPr marL="0" indent="0" algn="just">
              <a:buNone/>
            </a:pPr>
            <a:r>
              <a:rPr lang="ru-RU" dirty="0" smtClean="0"/>
              <a:t>     В </a:t>
            </a:r>
            <a:r>
              <a:rPr lang="ru-RU" dirty="0"/>
              <a:t>норме размер полости правого предсердия 2,7-4,5 см, правого желудочка – 2,6-3,1 см, толщина стенки 0,2-0,5 </a:t>
            </a:r>
            <a:r>
              <a:rPr lang="ru-RU" dirty="0" smtClean="0"/>
              <a:t>см. 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     Наиболее </a:t>
            </a:r>
            <a:r>
              <a:rPr lang="ru-RU" dirty="0"/>
              <a:t>информативными </a:t>
            </a:r>
            <a:r>
              <a:rPr lang="ru-RU" dirty="0" err="1"/>
              <a:t>ЭхоКГ</a:t>
            </a:r>
            <a:r>
              <a:rPr lang="ru-RU" dirty="0"/>
              <a:t>-параметрами для диагностики ЛГ являются пиковая скорость потока </a:t>
            </a:r>
            <a:r>
              <a:rPr lang="ru-RU" dirty="0" err="1"/>
              <a:t>трикуспидальной</a:t>
            </a:r>
            <a:r>
              <a:rPr lang="ru-RU" dirty="0"/>
              <a:t> </a:t>
            </a:r>
            <a:r>
              <a:rPr lang="ru-RU" dirty="0" err="1"/>
              <a:t>регургитации</a:t>
            </a:r>
            <a:r>
              <a:rPr lang="ru-RU" dirty="0"/>
              <a:t> (</a:t>
            </a:r>
            <a:r>
              <a:rPr lang="ru-RU" dirty="0" err="1"/>
              <a:t>Vтр</a:t>
            </a:r>
            <a:r>
              <a:rPr lang="ru-RU" dirty="0"/>
              <a:t>) и ее производные (пиковый систолический градиент давления на </a:t>
            </a:r>
            <a:r>
              <a:rPr lang="ru-RU" dirty="0" err="1"/>
              <a:t>трикуспидальном</a:t>
            </a:r>
            <a:r>
              <a:rPr lang="ru-RU" dirty="0"/>
              <a:t> клапане (ТК) и расчетная величина систолического ДЛА (</a:t>
            </a:r>
            <a:r>
              <a:rPr lang="ru-RU" dirty="0" err="1"/>
              <a:t>рСДЛА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432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b="1" dirty="0"/>
              <a:t>Исследование функции внешнего дыхания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0765" y="3573016"/>
            <a:ext cx="7956035" cy="255314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Цели</a:t>
            </a:r>
            <a:r>
              <a:rPr lang="ru-RU" b="1" dirty="0"/>
              <a:t>:</a:t>
            </a:r>
          </a:p>
          <a:p>
            <a:pPr algn="just"/>
            <a:r>
              <a:rPr lang="ru-RU" dirty="0" smtClean="0"/>
              <a:t>диагностика </a:t>
            </a:r>
            <a:r>
              <a:rPr lang="ru-RU" dirty="0"/>
              <a:t>нарушений функции внешнего дыхания и объективная оценка тяжести (степени) дыхательной недостаточности;</a:t>
            </a:r>
          </a:p>
          <a:p>
            <a:pPr algn="just"/>
            <a:r>
              <a:rPr lang="ru-RU" dirty="0" smtClean="0"/>
              <a:t>дифференциальная </a:t>
            </a:r>
            <a:r>
              <a:rPr lang="ru-RU" dirty="0"/>
              <a:t>диагностика </a:t>
            </a:r>
            <a:r>
              <a:rPr lang="ru-RU" dirty="0" err="1"/>
              <a:t>обструктивных</a:t>
            </a:r>
            <a:r>
              <a:rPr lang="ru-RU" dirty="0"/>
              <a:t> и </a:t>
            </a:r>
            <a:r>
              <a:rPr lang="ru-RU" dirty="0" err="1"/>
              <a:t>рестриктивных</a:t>
            </a:r>
            <a:r>
              <a:rPr lang="ru-RU" dirty="0"/>
              <a:t> расстройств легочной вентиляции;</a:t>
            </a:r>
          </a:p>
          <a:p>
            <a:pPr algn="just"/>
            <a:r>
              <a:rPr lang="ru-RU" dirty="0" smtClean="0"/>
              <a:t>обоснование </a:t>
            </a:r>
            <a:r>
              <a:rPr lang="ru-RU" dirty="0"/>
              <a:t>патогенетической терапии дыхательной недостаточности;</a:t>
            </a:r>
          </a:p>
          <a:p>
            <a:pPr algn="just"/>
            <a:r>
              <a:rPr lang="ru-RU" dirty="0" smtClean="0"/>
              <a:t>оценка </a:t>
            </a:r>
            <a:r>
              <a:rPr lang="ru-RU" dirty="0"/>
              <a:t>эффективности проводимого лечения.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65" y="1052736"/>
            <a:ext cx="410445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" t="29688" r="53409" b="12501"/>
          <a:stretch/>
        </p:blipFill>
        <p:spPr bwMode="auto">
          <a:xfrm>
            <a:off x="5148064" y="1052736"/>
            <a:ext cx="308891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153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 err="1"/>
              <a:t>Ч</a:t>
            </a:r>
            <a:r>
              <a:rPr lang="ru-RU" sz="3200" b="1" dirty="0" err="1" smtClean="0"/>
              <a:t>резвенозная</a:t>
            </a:r>
            <a:r>
              <a:rPr lang="ru-RU" sz="3200" b="1" dirty="0" smtClean="0"/>
              <a:t> </a:t>
            </a:r>
            <a:r>
              <a:rPr lang="ru-RU" sz="3200" b="1" dirty="0"/>
              <a:t>катетеризация сердца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7"/>
            <a:ext cx="8435280" cy="230425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Является «золотым стандартом» </a:t>
            </a:r>
            <a:r>
              <a:rPr lang="ru-RU" dirty="0"/>
              <a:t>диагностики </a:t>
            </a:r>
            <a:r>
              <a:rPr lang="ru-RU" dirty="0" smtClean="0"/>
              <a:t>легочной гипертензии, </a:t>
            </a:r>
            <a:r>
              <a:rPr lang="ru-RU" dirty="0"/>
              <a:t>позволяет верифицировать диагноз, оценить тяжесть состояния пациента и прогноз </a:t>
            </a:r>
            <a:r>
              <a:rPr lang="ru-RU" dirty="0" smtClean="0"/>
              <a:t>заболевания.</a:t>
            </a:r>
            <a:endParaRPr lang="ru-RU" dirty="0"/>
          </a:p>
          <a:p>
            <a:pPr marL="0" indent="0" algn="just">
              <a:buNone/>
            </a:pPr>
            <a:r>
              <a:rPr lang="ru-RU" b="1" dirty="0" smtClean="0"/>
              <a:t>Критерием </a:t>
            </a:r>
            <a:r>
              <a:rPr lang="ru-RU" b="1" dirty="0"/>
              <a:t>установления диагноза </a:t>
            </a:r>
            <a:r>
              <a:rPr lang="ru-RU" b="1" dirty="0" smtClean="0"/>
              <a:t>легочной гипертензии </a:t>
            </a:r>
            <a:r>
              <a:rPr lang="ru-RU" b="1" dirty="0"/>
              <a:t>является повышение </a:t>
            </a:r>
            <a:r>
              <a:rPr lang="ru-RU" b="1" dirty="0" err="1"/>
              <a:t>срДЛА</a:t>
            </a:r>
            <a:r>
              <a:rPr lang="ru-RU" b="1" dirty="0"/>
              <a:t> &gt;20 мм </a:t>
            </a:r>
            <a:r>
              <a:rPr lang="ru-RU" b="1" dirty="0" err="1"/>
              <a:t>рт.ст</a:t>
            </a:r>
            <a:r>
              <a:rPr lang="ru-RU" b="1" dirty="0"/>
              <a:t>. в покое при ЧВКС.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84984"/>
            <a:ext cx="4005263" cy="28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20413" y="4696371"/>
            <a:ext cx="3168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Катетеризация через правую подключичную вену (левый рисунок) и через правую внутреннюю яремную вену (правый рисунок) </a:t>
            </a:r>
          </a:p>
        </p:txBody>
      </p:sp>
    </p:spTree>
    <p:extLst>
      <p:ext uri="{BB962C8B-B14F-4D97-AF65-F5344CB8AC3E}">
        <p14:creationId xmlns:p14="http://schemas.microsoft.com/office/powerpoint/2010/main" val="3014161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3600" b="1" dirty="0" err="1"/>
              <a:t>Перфузионная</a:t>
            </a:r>
            <a:r>
              <a:rPr lang="ru-RU" sz="3600" b="1" dirty="0"/>
              <a:t> </a:t>
            </a:r>
            <a:r>
              <a:rPr lang="ru-RU" sz="3600" b="1" dirty="0" err="1"/>
              <a:t>сцинтиграфия</a:t>
            </a:r>
            <a:r>
              <a:rPr lang="ru-RU" sz="3600" b="1" dirty="0"/>
              <a:t> </a:t>
            </a:r>
            <a:r>
              <a:rPr lang="ru-RU" sz="3600" b="1" dirty="0" smtClean="0"/>
              <a:t>легких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0734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Наличие </a:t>
            </a:r>
            <a:r>
              <a:rPr lang="ru-RU" dirty="0"/>
              <a:t>хорошо вентилированных, но плохо </a:t>
            </a:r>
            <a:r>
              <a:rPr lang="ru-RU" dirty="0" err="1" smtClean="0"/>
              <a:t>перфузированных</a:t>
            </a:r>
            <a:r>
              <a:rPr lang="ru-RU" dirty="0" smtClean="0"/>
              <a:t> </a:t>
            </a:r>
            <a:r>
              <a:rPr lang="ru-RU" dirty="0"/>
              <a:t>участков подтверждает легочную </a:t>
            </a:r>
            <a:r>
              <a:rPr lang="ru-RU" dirty="0" err="1"/>
              <a:t>эмболизацию</a:t>
            </a:r>
            <a:r>
              <a:rPr lang="ru-RU" dirty="0"/>
              <a:t>. Обнаружение участков с </a:t>
            </a:r>
            <a:r>
              <a:rPr lang="ru-RU" dirty="0" smtClean="0"/>
              <a:t>дефектом </a:t>
            </a:r>
            <a:r>
              <a:rPr lang="ru-RU" dirty="0"/>
              <a:t>как перфузии, так и вентиляции подтверждает паренхиматозное заболевание легких.</a:t>
            </a:r>
          </a:p>
          <a:p>
            <a:pPr marL="0" indent="0" algn="ctr">
              <a:buNone/>
            </a:pPr>
            <a:r>
              <a:rPr lang="ru-RU" b="1" dirty="0"/>
              <a:t>Тест с 6-минутной ходьбой 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dirty="0" smtClean="0"/>
              <a:t>Рекомендуется всем пациентам с легочной гипертензией для </a:t>
            </a:r>
            <a:r>
              <a:rPr lang="ru-RU" dirty="0"/>
              <a:t>оценки физической работоспособности в рамках первичного обследования.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1356182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Лечение хронического легочного сердца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363272" cy="5361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b="1" dirty="0"/>
              <a:t>Основные принципы медикаментозного </a:t>
            </a:r>
            <a:r>
              <a:rPr lang="ru-RU" sz="2200" b="1" dirty="0" smtClean="0"/>
              <a:t>лечения:</a:t>
            </a:r>
            <a:endParaRPr lang="ru-RU" sz="2200" b="1" dirty="0"/>
          </a:p>
          <a:p>
            <a:pPr marL="0" indent="0" algn="just">
              <a:buNone/>
            </a:pPr>
            <a:r>
              <a:rPr lang="ru-RU" sz="2200" dirty="0"/>
              <a:t>1) лечение основного заболевания и, как следствие, улучшение </a:t>
            </a:r>
            <a:r>
              <a:rPr lang="ru-RU" sz="2200" dirty="0" err="1"/>
              <a:t>перфузионно</a:t>
            </a:r>
            <a:r>
              <a:rPr lang="ru-RU" sz="2200" dirty="0"/>
              <a:t>-вентиляционных показателей работы легких;</a:t>
            </a:r>
          </a:p>
          <a:p>
            <a:pPr marL="0" indent="0" algn="just">
              <a:buNone/>
            </a:pPr>
            <a:r>
              <a:rPr lang="ru-RU" sz="2200" dirty="0"/>
              <a:t>3) коррекция артериальной гипоксемии, гиперкапнии и ацидоза;</a:t>
            </a:r>
          </a:p>
          <a:p>
            <a:pPr marL="0" indent="0" algn="just">
              <a:buNone/>
            </a:pPr>
            <a:r>
              <a:rPr lang="ru-RU" sz="2200" dirty="0"/>
              <a:t>3) снижение уровня артериального давления в </a:t>
            </a:r>
            <a:r>
              <a:rPr lang="ru-RU" sz="2200" dirty="0" smtClean="0"/>
              <a:t>легочной артерии;</a:t>
            </a:r>
            <a:endParaRPr lang="ru-RU" sz="2200" dirty="0"/>
          </a:p>
          <a:p>
            <a:pPr marL="0" indent="0" algn="just">
              <a:buNone/>
            </a:pPr>
            <a:r>
              <a:rPr lang="ru-RU" sz="2200" dirty="0"/>
              <a:t>4) </a:t>
            </a:r>
            <a:r>
              <a:rPr lang="ru-RU" sz="2200" dirty="0" smtClean="0"/>
              <a:t>профилактика осложнений и их лечение.</a:t>
            </a:r>
          </a:p>
          <a:p>
            <a:pPr marL="0" indent="0" algn="ctr">
              <a:buNone/>
            </a:pPr>
            <a:r>
              <a:rPr lang="ru-RU" sz="2200" b="1" dirty="0"/>
              <a:t>Лечение основного </a:t>
            </a:r>
            <a:r>
              <a:rPr lang="ru-RU" sz="2200" b="1" dirty="0" smtClean="0"/>
              <a:t>заболевания:</a:t>
            </a:r>
          </a:p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204814"/>
              </p:ext>
            </p:extLst>
          </p:nvPr>
        </p:nvGraphicFramePr>
        <p:xfrm>
          <a:off x="611561" y="3501008"/>
          <a:ext cx="7776863" cy="2560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7"/>
                <a:gridCol w="446449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Нозология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Базисная терапия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ХОБЛ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(до 80% ХЛС)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Двойная </a:t>
                      </a:r>
                      <a:r>
                        <a:rPr lang="ru-RU" sz="1050" kern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бронходилатация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(ДДАХ + ДДБА); при тяжёлых обострениях – тройная терапия (ИГКС/ДДАХ/ДДБА). Отказ от курения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Идиопатический лёгочный фиброз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Антифибротики: нинтеданиб, пирфенидон</a:t>
                      </a:r>
                      <a:endParaRPr lang="ru-RU" sz="1100" kern="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Гиповентиляционный</a:t>
                      </a:r>
                      <a:r>
                        <a:rPr lang="ru-RU" sz="1050" b="1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синдром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(</a:t>
                      </a:r>
                      <a:r>
                        <a:rPr lang="ru-RU" sz="1050" kern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кифосколиоз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50" kern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синдром </a:t>
                      </a:r>
                      <a:r>
                        <a:rPr lang="ru-RU" sz="1050" kern="0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обструктивного</a:t>
                      </a:r>
                      <a:r>
                        <a:rPr lang="ru-RU" sz="1050" kern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апноэ сна)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Неинвазивная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вентиляция лёгких (НВЛ) на ночь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ХТЭЛГ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Антикоагуляция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пожизненно; </a:t>
                      </a:r>
                      <a:r>
                        <a:rPr lang="ru-RU" sz="1050" kern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лёгочная </a:t>
                      </a:r>
                      <a:r>
                        <a:rPr lang="ru-RU" sz="1050" kern="0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тромбэндартерэктомия</a:t>
                      </a:r>
                      <a:r>
                        <a:rPr lang="ru-RU" sz="1050" kern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kern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ru-RU" sz="1050" kern="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риоцигуат</a:t>
                      </a:r>
                      <a:endParaRPr lang="ru-RU" sz="1100" kern="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7417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507288" cy="56494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/>
              <a:t>Коррекция артериальной гипоксемии, гиперкапнии и ацидоза</a:t>
            </a:r>
            <a:endParaRPr lang="ru-RU" sz="2000" dirty="0"/>
          </a:p>
          <a:p>
            <a:pPr marL="0" indent="0" algn="just">
              <a:buNone/>
            </a:pPr>
            <a:r>
              <a:rPr lang="ru-RU" sz="2000" dirty="0"/>
              <a:t>Длительная </a:t>
            </a:r>
            <a:r>
              <a:rPr lang="ru-RU" sz="2000" dirty="0" err="1"/>
              <a:t>кислородотерапия</a:t>
            </a:r>
            <a:r>
              <a:rPr lang="ru-RU" sz="2000" dirty="0"/>
              <a:t> – единственный </a:t>
            </a:r>
            <a:r>
              <a:rPr lang="ru-RU" sz="2000" dirty="0" smtClean="0"/>
              <a:t>метод, </a:t>
            </a:r>
            <a:r>
              <a:rPr lang="ru-RU" sz="2000" dirty="0"/>
              <a:t>достоверно снижающий летальность</a:t>
            </a:r>
          </a:p>
          <a:p>
            <a:pPr marL="0" indent="0" algn="just">
              <a:buNone/>
            </a:pPr>
            <a:r>
              <a:rPr lang="ru-RU" sz="2000" u="sng" dirty="0"/>
              <a:t>Механизм</a:t>
            </a:r>
            <a:r>
              <a:rPr lang="ru-RU" sz="2000" dirty="0"/>
              <a:t>: устранение альвеолярной гипоксии → выключение рефлекса </a:t>
            </a:r>
            <a:r>
              <a:rPr lang="ru-RU" sz="2000" dirty="0" smtClean="0"/>
              <a:t>Эйлера-</a:t>
            </a:r>
            <a:r>
              <a:rPr lang="ru-RU" sz="2000" dirty="0" err="1" smtClean="0"/>
              <a:t>Лилльестранда</a:t>
            </a:r>
            <a:r>
              <a:rPr lang="ru-RU" sz="2000" dirty="0" smtClean="0"/>
              <a:t> </a:t>
            </a:r>
            <a:r>
              <a:rPr lang="ru-RU" sz="2000" dirty="0"/>
              <a:t>→ снижение ЛСС → замедление </a:t>
            </a:r>
            <a:r>
              <a:rPr lang="ru-RU" sz="2000" dirty="0" err="1"/>
              <a:t>ремоделирования</a:t>
            </a:r>
            <a:endParaRPr lang="ru-RU" sz="2000" dirty="0"/>
          </a:p>
          <a:p>
            <a:pPr marL="0" indent="0" algn="ctr">
              <a:buNone/>
            </a:pPr>
            <a:r>
              <a:rPr lang="ru-RU" sz="2000" b="1" dirty="0"/>
              <a:t>Снижение уровня артериального давления в </a:t>
            </a:r>
            <a:r>
              <a:rPr lang="ru-RU" sz="2000" b="1" dirty="0" smtClean="0"/>
              <a:t>легочной артерии</a:t>
            </a:r>
            <a:endParaRPr lang="ru-RU" sz="2000" b="1" dirty="0"/>
          </a:p>
          <a:p>
            <a:pPr marL="0" indent="0">
              <a:buNone/>
            </a:pPr>
            <a:r>
              <a:rPr lang="ru-RU" sz="2000" dirty="0"/>
              <a:t>ЛАГ-специфическая терапия – направлена на снижение уровня легочной гипертензии. Рассматривается только у  пациентов с </a:t>
            </a:r>
            <a:r>
              <a:rPr lang="ru-RU" sz="2000" dirty="0" err="1"/>
              <a:t>васкулярным</a:t>
            </a:r>
            <a:r>
              <a:rPr lang="ru-RU" sz="2000" dirty="0"/>
              <a:t> легочным сердцем, рутинное назначения во всех других случаях не рекомендуется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/>
              <a:t>1) Блокаторы медленных кальциевых каналов – </a:t>
            </a:r>
            <a:r>
              <a:rPr lang="ru-RU" sz="2000" dirty="0" err="1"/>
              <a:t>нифедипин</a:t>
            </a:r>
            <a:r>
              <a:rPr lang="ru-RU" sz="2000" dirty="0"/>
              <a:t>, </a:t>
            </a:r>
            <a:r>
              <a:rPr lang="ru-RU" sz="2000" dirty="0" err="1"/>
              <a:t>амлодипин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2) Антагонисты рецепторов </a:t>
            </a:r>
            <a:r>
              <a:rPr lang="ru-RU" sz="2000" dirty="0" err="1"/>
              <a:t>эндотелина</a:t>
            </a:r>
            <a:r>
              <a:rPr lang="ru-RU" sz="2000" dirty="0"/>
              <a:t> – </a:t>
            </a:r>
            <a:r>
              <a:rPr lang="ru-RU" sz="2000" dirty="0" err="1"/>
              <a:t>мацитентан</a:t>
            </a:r>
            <a:r>
              <a:rPr lang="ru-RU" sz="2000" dirty="0"/>
              <a:t>, </a:t>
            </a:r>
            <a:r>
              <a:rPr lang="ru-RU" sz="2000" dirty="0" err="1"/>
              <a:t>бозентан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3) Ингибиторы </a:t>
            </a:r>
            <a:r>
              <a:rPr lang="ru-RU" sz="2000" dirty="0" err="1"/>
              <a:t>фосфодиэстеразы</a:t>
            </a:r>
            <a:r>
              <a:rPr lang="ru-RU" sz="2000" dirty="0"/>
              <a:t> типа 5 (ИФДЭ-5) – </a:t>
            </a:r>
            <a:r>
              <a:rPr lang="ru-RU" sz="2000" dirty="0" err="1"/>
              <a:t>силденафил</a:t>
            </a:r>
            <a:r>
              <a:rPr lang="ru-RU" sz="2000" dirty="0"/>
              <a:t>, </a:t>
            </a:r>
            <a:r>
              <a:rPr lang="ru-RU" sz="2000" dirty="0" err="1"/>
              <a:t>тадалафил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4) Стимуляторы растворимой </a:t>
            </a:r>
            <a:r>
              <a:rPr lang="ru-RU" sz="2000" dirty="0" err="1"/>
              <a:t>гуанилатциклазы</a:t>
            </a:r>
            <a:r>
              <a:rPr lang="ru-RU" sz="2000" dirty="0"/>
              <a:t> (</a:t>
            </a:r>
            <a:r>
              <a:rPr lang="ru-RU" sz="2000" dirty="0" err="1"/>
              <a:t>рГЦ</a:t>
            </a:r>
            <a:r>
              <a:rPr lang="ru-RU" sz="2000" dirty="0"/>
              <a:t>) – </a:t>
            </a:r>
            <a:r>
              <a:rPr lang="ru-RU" sz="2000" dirty="0" err="1"/>
              <a:t>риоцигуат</a:t>
            </a:r>
            <a:r>
              <a:rPr lang="ru-RU" sz="2000" dirty="0"/>
              <a:t>. </a:t>
            </a:r>
          </a:p>
          <a:p>
            <a:pPr marL="0" indent="0">
              <a:buNone/>
            </a:pPr>
            <a:r>
              <a:rPr lang="ru-RU" sz="2000" dirty="0"/>
              <a:t>5) Аналоги </a:t>
            </a:r>
            <a:r>
              <a:rPr lang="ru-RU" sz="2000" dirty="0" err="1"/>
              <a:t>простоциклина</a:t>
            </a:r>
            <a:r>
              <a:rPr lang="ru-RU" sz="2000" dirty="0"/>
              <a:t> – </a:t>
            </a:r>
            <a:r>
              <a:rPr lang="ru-RU" sz="2000" dirty="0" err="1"/>
              <a:t>илопрост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6) Агонисты рецепторов </a:t>
            </a:r>
            <a:r>
              <a:rPr lang="ru-RU" sz="2000" dirty="0" err="1"/>
              <a:t>простоциклина</a:t>
            </a:r>
            <a:r>
              <a:rPr lang="ru-RU" sz="2000" dirty="0"/>
              <a:t> – </a:t>
            </a:r>
            <a:r>
              <a:rPr lang="ru-RU" sz="2000" dirty="0" err="1"/>
              <a:t>селексипаг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7</a:t>
            </a:r>
            <a:r>
              <a:rPr lang="ru-RU" sz="2000" dirty="0"/>
              <a:t>) Экзогенный оксид </a:t>
            </a:r>
            <a:r>
              <a:rPr lang="ru-RU" sz="2000" dirty="0" smtClean="0"/>
              <a:t>азот.</a:t>
            </a: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8704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Точки приложения препаратов для ЛАГ-специфической </a:t>
            </a:r>
            <a:r>
              <a:rPr lang="ru-RU" sz="2800" b="1" dirty="0"/>
              <a:t>терапии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92088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8725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360040"/>
          </a:xfrm>
        </p:spPr>
        <p:txBody>
          <a:bodyPr>
            <a:noAutofit/>
          </a:bodyPr>
          <a:lstStyle/>
          <a:p>
            <a:r>
              <a:rPr lang="ru-RU" sz="3200" b="1" dirty="0"/>
              <a:t>Поддерживающая терапия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Направлена </a:t>
            </a:r>
            <a:r>
              <a:rPr lang="ru-RU" dirty="0"/>
              <a:t>на профилактику </a:t>
            </a:r>
            <a:r>
              <a:rPr lang="ru-RU" dirty="0" smtClean="0"/>
              <a:t>и </a:t>
            </a:r>
            <a:r>
              <a:rPr lang="ru-RU" dirty="0"/>
              <a:t>лечение осложнений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I. Лечение и профилактика тромбоэмболических </a:t>
            </a:r>
            <a:r>
              <a:rPr lang="ru-RU" b="1" dirty="0" smtClean="0"/>
              <a:t>событий:</a:t>
            </a:r>
            <a:endParaRPr lang="ru-RU" b="1" dirty="0"/>
          </a:p>
          <a:p>
            <a:pPr marL="400050" lvl="1" indent="0" algn="just">
              <a:buNone/>
            </a:pPr>
            <a:r>
              <a:rPr lang="ru-RU" sz="3200" dirty="0" smtClean="0"/>
              <a:t>1</a:t>
            </a:r>
            <a:r>
              <a:rPr lang="ru-RU" sz="3200" dirty="0"/>
              <a:t>) </a:t>
            </a:r>
            <a:r>
              <a:rPr lang="ru-RU" sz="3200" u="sng" dirty="0" err="1"/>
              <a:t>тромболитическая</a:t>
            </a:r>
            <a:r>
              <a:rPr lang="ru-RU" sz="3200" u="sng" dirty="0"/>
              <a:t> терапия</a:t>
            </a:r>
            <a:r>
              <a:rPr lang="ru-RU" sz="3200" dirty="0"/>
              <a:t> (</a:t>
            </a:r>
            <a:r>
              <a:rPr lang="ru-RU" sz="3200" dirty="0" err="1"/>
              <a:t>стрептокиназа</a:t>
            </a:r>
            <a:r>
              <a:rPr lang="ru-RU" sz="3200" dirty="0"/>
              <a:t>, </a:t>
            </a:r>
            <a:r>
              <a:rPr lang="ru-RU" sz="3200" dirty="0" err="1"/>
              <a:t>альтеплаза</a:t>
            </a:r>
            <a:r>
              <a:rPr lang="ru-RU" sz="3200" dirty="0"/>
              <a:t>) – при развитии острой ТЭЛА;</a:t>
            </a:r>
          </a:p>
          <a:p>
            <a:pPr marL="400050" lvl="1" indent="0" algn="just">
              <a:buNone/>
            </a:pPr>
            <a:r>
              <a:rPr lang="ru-RU" sz="3200" dirty="0"/>
              <a:t>2) </a:t>
            </a:r>
            <a:r>
              <a:rPr lang="ru-RU" sz="3200" u="sng" dirty="0" err="1"/>
              <a:t>антикоагулянтная</a:t>
            </a:r>
            <a:r>
              <a:rPr lang="ru-RU" sz="3200" u="sng" dirty="0"/>
              <a:t> терапия:</a:t>
            </a:r>
          </a:p>
          <a:p>
            <a:pPr marL="800100" lvl="2" indent="0" algn="just">
              <a:buNone/>
            </a:pPr>
            <a:r>
              <a:rPr lang="ru-RU" sz="3200" dirty="0"/>
              <a:t>А) антагонисты витамина К – </a:t>
            </a:r>
            <a:r>
              <a:rPr lang="ru-RU" sz="3200" dirty="0" err="1"/>
              <a:t>варфарин</a:t>
            </a:r>
            <a:r>
              <a:rPr lang="ru-RU" sz="3200" dirty="0"/>
              <a:t> (контроль уровня МНО в сыворотке крови</a:t>
            </a:r>
            <a:r>
              <a:rPr lang="ru-RU" sz="3200" dirty="0" smtClean="0"/>
              <a:t>);</a:t>
            </a:r>
            <a:endParaRPr lang="ru-RU" sz="3200" dirty="0"/>
          </a:p>
          <a:p>
            <a:pPr marL="800100" lvl="2" indent="0" algn="just">
              <a:buNone/>
            </a:pPr>
            <a:r>
              <a:rPr lang="ru-RU" sz="3200" dirty="0"/>
              <a:t>Б) </a:t>
            </a:r>
            <a:r>
              <a:rPr lang="ru-RU" sz="3200" dirty="0" err="1"/>
              <a:t>нефракционированный</a:t>
            </a:r>
            <a:r>
              <a:rPr lang="ru-RU" sz="3200" dirty="0"/>
              <a:t> гепарин (контроль уровня АЧТВ в сыворотке крови);</a:t>
            </a:r>
          </a:p>
          <a:p>
            <a:pPr marL="800100" lvl="2" indent="0" algn="just">
              <a:buNone/>
            </a:pPr>
            <a:r>
              <a:rPr lang="ru-RU" sz="3200" dirty="0"/>
              <a:t>В) низкомолекулярные гепарины – </a:t>
            </a:r>
            <a:r>
              <a:rPr lang="ru-RU" sz="3200" dirty="0" err="1"/>
              <a:t>фраксипарин</a:t>
            </a:r>
            <a:r>
              <a:rPr lang="ru-RU" sz="3200" dirty="0"/>
              <a:t>, </a:t>
            </a:r>
            <a:r>
              <a:rPr lang="ru-RU" sz="3200" dirty="0" err="1"/>
              <a:t>эноксапарин</a:t>
            </a:r>
            <a:r>
              <a:rPr lang="ru-RU" sz="3200" dirty="0"/>
              <a:t>;</a:t>
            </a:r>
          </a:p>
          <a:p>
            <a:pPr marL="800100" lvl="2" indent="0" algn="just">
              <a:buNone/>
            </a:pPr>
            <a:r>
              <a:rPr lang="ru-RU" sz="3200" dirty="0"/>
              <a:t>Г) прямые оральные антикоагулянты (прямые ингибиторы тромбина, прямые ингибиторы фактора </a:t>
            </a:r>
            <a:r>
              <a:rPr lang="ru-RU" sz="3200" dirty="0" err="1"/>
              <a:t>Xa</a:t>
            </a:r>
            <a:r>
              <a:rPr lang="ru-RU" sz="3200" dirty="0"/>
              <a:t>) – </a:t>
            </a:r>
            <a:r>
              <a:rPr lang="ru-RU" sz="3200" dirty="0" err="1"/>
              <a:t>ривароксабан</a:t>
            </a:r>
            <a:r>
              <a:rPr lang="ru-RU" sz="3200" dirty="0"/>
              <a:t>, </a:t>
            </a:r>
            <a:r>
              <a:rPr lang="ru-RU" sz="3200" dirty="0" err="1"/>
              <a:t>апиксабан</a:t>
            </a:r>
            <a:r>
              <a:rPr lang="ru-RU" sz="3200" dirty="0"/>
              <a:t>, </a:t>
            </a:r>
            <a:r>
              <a:rPr lang="ru-RU" sz="3200" dirty="0" err="1"/>
              <a:t>дабигатран</a:t>
            </a:r>
            <a:r>
              <a:rPr lang="ru-RU" sz="3200" dirty="0"/>
              <a:t> (не требуют контроля показателей </a:t>
            </a:r>
            <a:r>
              <a:rPr lang="ru-RU" sz="3200" dirty="0" err="1"/>
              <a:t>коагулограммы</a:t>
            </a:r>
            <a:r>
              <a:rPr lang="ru-RU" sz="3200" dirty="0"/>
              <a:t>);</a:t>
            </a:r>
          </a:p>
          <a:p>
            <a:pPr marL="400050" lvl="1" indent="0" algn="just">
              <a:buNone/>
            </a:pPr>
            <a:r>
              <a:rPr lang="ru-RU" sz="3200" dirty="0"/>
              <a:t>3) </a:t>
            </a:r>
            <a:r>
              <a:rPr lang="ru-RU" sz="3200" u="sng" dirty="0" err="1"/>
              <a:t>антитромбоцитарная</a:t>
            </a:r>
            <a:r>
              <a:rPr lang="ru-RU" sz="3200" u="sng" dirty="0"/>
              <a:t> терапия</a:t>
            </a:r>
            <a:r>
              <a:rPr lang="ru-RU" sz="3200" dirty="0"/>
              <a:t> – </a:t>
            </a:r>
            <a:r>
              <a:rPr lang="ru-RU" sz="3200" dirty="0" err="1"/>
              <a:t>клопидогрел</a:t>
            </a:r>
            <a:r>
              <a:rPr lang="ru-RU" sz="3200" dirty="0"/>
              <a:t>, </a:t>
            </a:r>
            <a:r>
              <a:rPr lang="ru-RU" sz="3200" dirty="0" err="1"/>
              <a:t>тиклопидин</a:t>
            </a:r>
            <a:r>
              <a:rPr lang="ru-RU" sz="3200" dirty="0"/>
              <a:t> (контроль уровня тромбоцитов, длительности кровотечения, индекса ретракции </a:t>
            </a:r>
            <a:r>
              <a:rPr lang="ru-RU" sz="3200" dirty="0" err="1"/>
              <a:t>тромбоцитарного</a:t>
            </a:r>
            <a:r>
              <a:rPr lang="ru-RU" sz="3200" dirty="0"/>
              <a:t> сгустка);</a:t>
            </a:r>
          </a:p>
          <a:p>
            <a:pPr marL="400050" lvl="1" indent="0" algn="just">
              <a:buNone/>
            </a:pPr>
            <a:r>
              <a:rPr lang="ru-RU" sz="3200" dirty="0"/>
              <a:t>4) </a:t>
            </a:r>
            <a:r>
              <a:rPr lang="ru-RU" sz="3200" u="sng" dirty="0"/>
              <a:t>хирургическое лечение</a:t>
            </a:r>
            <a:r>
              <a:rPr lang="ru-RU" sz="3200" dirty="0"/>
              <a:t> – </a:t>
            </a:r>
            <a:r>
              <a:rPr lang="ru-RU" sz="3200" dirty="0" err="1"/>
              <a:t>эмболэктомия</a:t>
            </a:r>
            <a:r>
              <a:rPr lang="ru-RU" sz="3200" dirty="0"/>
              <a:t>, установление </a:t>
            </a:r>
            <a:r>
              <a:rPr lang="ru-RU" sz="3200" dirty="0" err="1"/>
              <a:t>кава</a:t>
            </a:r>
            <a:r>
              <a:rPr lang="ru-RU" sz="3200" dirty="0"/>
              <a:t>-фильтров, наложение клипс на нижнюю полую </a:t>
            </a:r>
            <a:r>
              <a:rPr lang="ru-RU" sz="3200" dirty="0" smtClean="0"/>
              <a:t>вены.</a:t>
            </a:r>
            <a:endParaRPr lang="ru-RU" sz="3200" dirty="0"/>
          </a:p>
          <a:p>
            <a:pPr marL="0" indent="0">
              <a:buNone/>
            </a:pPr>
            <a:r>
              <a:rPr lang="en-US" b="1" dirty="0" smtClean="0"/>
              <a:t>II.</a:t>
            </a:r>
            <a:r>
              <a:rPr lang="ru-RU" b="1" dirty="0"/>
              <a:t> </a:t>
            </a:r>
            <a:r>
              <a:rPr lang="ru-RU" b="1" dirty="0" smtClean="0"/>
              <a:t>Лечение инфарктной пневмонии: </a:t>
            </a:r>
            <a:r>
              <a:rPr lang="ru-RU" dirty="0" smtClean="0"/>
              <a:t>антибиотики </a:t>
            </a:r>
            <a:r>
              <a:rPr lang="ru-RU" dirty="0"/>
              <a:t>и </a:t>
            </a:r>
            <a:r>
              <a:rPr lang="ru-RU" dirty="0" err="1" smtClean="0"/>
              <a:t>муколитики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0954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/>
              <a:t>II</a:t>
            </a:r>
            <a:r>
              <a:rPr lang="ru-RU" sz="1800" b="1" dirty="0"/>
              <a:t>I</a:t>
            </a:r>
            <a:r>
              <a:rPr lang="ru-RU" sz="1800" b="1" dirty="0" smtClean="0"/>
              <a:t>. </a:t>
            </a:r>
            <a:r>
              <a:rPr lang="ru-RU" sz="1800" b="1" dirty="0"/>
              <a:t>Лечение и профилактика отечного синдрома:</a:t>
            </a:r>
          </a:p>
          <a:p>
            <a:pPr marL="400050" lvl="1" indent="0">
              <a:buNone/>
            </a:pPr>
            <a:r>
              <a:rPr lang="ru-RU" sz="1800" dirty="0"/>
              <a:t>1) </a:t>
            </a:r>
            <a:r>
              <a:rPr lang="ru-RU" sz="1800" u="sng" dirty="0"/>
              <a:t>антагонисты альдостерона </a:t>
            </a:r>
            <a:r>
              <a:rPr lang="ru-RU" sz="1800" dirty="0"/>
              <a:t>– </a:t>
            </a:r>
            <a:r>
              <a:rPr lang="ru-RU" sz="1800" dirty="0" err="1"/>
              <a:t>спиронолактон</a:t>
            </a:r>
            <a:r>
              <a:rPr lang="ru-RU" sz="1800" dirty="0"/>
              <a:t>, </a:t>
            </a:r>
            <a:r>
              <a:rPr lang="ru-RU" sz="1800" dirty="0" err="1"/>
              <a:t>эплеренон</a:t>
            </a:r>
            <a:r>
              <a:rPr lang="ru-RU" sz="1800" dirty="0"/>
              <a:t> (контроль уровня калия и других электролитов в сыворотке крови и контроль уровня </a:t>
            </a:r>
            <a:r>
              <a:rPr lang="ru-RU" sz="1800" dirty="0" err="1"/>
              <a:t>креатинина</a:t>
            </a:r>
            <a:r>
              <a:rPr lang="ru-RU" sz="1800" dirty="0"/>
              <a:t> и мочевины);</a:t>
            </a:r>
          </a:p>
          <a:p>
            <a:pPr marL="400050" lvl="1" indent="0">
              <a:buNone/>
            </a:pPr>
            <a:r>
              <a:rPr lang="ru-RU" sz="1800" dirty="0"/>
              <a:t>2) </a:t>
            </a:r>
            <a:r>
              <a:rPr lang="ru-RU" sz="1800" u="sng" dirty="0"/>
              <a:t>петлевые диуретики </a:t>
            </a:r>
            <a:r>
              <a:rPr lang="ru-RU" sz="1800" dirty="0"/>
              <a:t>(</a:t>
            </a:r>
            <a:r>
              <a:rPr lang="ru-RU" sz="1800" dirty="0" err="1"/>
              <a:t>торасемид</a:t>
            </a:r>
            <a:r>
              <a:rPr lang="ru-RU" sz="1800" dirty="0"/>
              <a:t>, фуросемид);</a:t>
            </a:r>
          </a:p>
          <a:p>
            <a:pPr marL="400050" lvl="1" indent="0">
              <a:buNone/>
            </a:pPr>
            <a:r>
              <a:rPr lang="ru-RU" sz="1800" dirty="0"/>
              <a:t>3) </a:t>
            </a:r>
            <a:r>
              <a:rPr lang="ru-RU" sz="1800" u="sng" dirty="0"/>
              <a:t>ингибиторами карбоангидразы </a:t>
            </a:r>
            <a:r>
              <a:rPr lang="ru-RU" sz="1800" dirty="0"/>
              <a:t>– </a:t>
            </a:r>
            <a:r>
              <a:rPr lang="ru-RU" sz="1800" dirty="0" err="1"/>
              <a:t>ацетазоламид</a:t>
            </a:r>
            <a:r>
              <a:rPr lang="ru-RU" sz="1800" dirty="0"/>
              <a:t> (при выраженных застойных </a:t>
            </a:r>
            <a:r>
              <a:rPr lang="ru-RU" sz="1800" dirty="0" smtClean="0"/>
              <a:t>явлениях).</a:t>
            </a:r>
          </a:p>
          <a:p>
            <a:pPr marL="0" indent="0">
              <a:buNone/>
            </a:pPr>
            <a:r>
              <a:rPr lang="ru-RU" sz="1800" b="1" dirty="0" smtClean="0"/>
              <a:t>I</a:t>
            </a:r>
            <a:r>
              <a:rPr lang="en-US" sz="1800" b="1" dirty="0" smtClean="0"/>
              <a:t>V</a:t>
            </a:r>
            <a:r>
              <a:rPr lang="ru-RU" sz="1800" b="1" dirty="0" smtClean="0"/>
              <a:t>. </a:t>
            </a:r>
            <a:r>
              <a:rPr lang="ru-RU" sz="1800" b="1" dirty="0"/>
              <a:t>Лечение и профилактика нарушений ритма сердца:</a:t>
            </a:r>
          </a:p>
          <a:p>
            <a:pPr marL="400050" lvl="1" indent="0">
              <a:buNone/>
            </a:pPr>
            <a:r>
              <a:rPr lang="ru-RU" sz="1800" dirty="0"/>
              <a:t>1) </a:t>
            </a:r>
            <a:r>
              <a:rPr lang="ru-RU" sz="1800" u="sng" dirty="0"/>
              <a:t>блокаторы медленных кальциевых каналов </a:t>
            </a:r>
            <a:r>
              <a:rPr lang="ru-RU" sz="1800" dirty="0"/>
              <a:t>– </a:t>
            </a:r>
            <a:r>
              <a:rPr lang="ru-RU" sz="1800" dirty="0" err="1"/>
              <a:t>дилтиазем</a:t>
            </a:r>
            <a:r>
              <a:rPr lang="ru-RU" sz="1800" dirty="0"/>
              <a:t> (при развитии синусовой тахикардии);</a:t>
            </a:r>
          </a:p>
          <a:p>
            <a:pPr marL="400050" lvl="1" indent="0">
              <a:buNone/>
            </a:pPr>
            <a:r>
              <a:rPr lang="ru-RU" sz="1800" dirty="0"/>
              <a:t>2) </a:t>
            </a:r>
            <a:r>
              <a:rPr lang="ru-RU" sz="1800" u="sng" dirty="0"/>
              <a:t>блокаторы калиевых каналов </a:t>
            </a:r>
            <a:r>
              <a:rPr lang="ru-RU" sz="1800" dirty="0"/>
              <a:t>– </a:t>
            </a:r>
            <a:r>
              <a:rPr lang="ru-RU" sz="1800" dirty="0" err="1"/>
              <a:t>амиодарон</a:t>
            </a:r>
            <a:r>
              <a:rPr lang="ru-RU" sz="1800" dirty="0"/>
              <a:t> (при развитии </a:t>
            </a:r>
            <a:r>
              <a:rPr lang="ru-RU" sz="1800" dirty="0" err="1"/>
              <a:t>наджелудочковых</a:t>
            </a:r>
            <a:r>
              <a:rPr lang="ru-RU" sz="1800" dirty="0"/>
              <a:t> и желудочковых аритмий);</a:t>
            </a:r>
          </a:p>
          <a:p>
            <a:pPr marL="400050" lvl="1" indent="0">
              <a:buNone/>
            </a:pPr>
            <a:r>
              <a:rPr lang="ru-RU" sz="1800" dirty="0"/>
              <a:t>3) </a:t>
            </a:r>
            <a:r>
              <a:rPr lang="ru-RU" sz="1800" u="sng" dirty="0"/>
              <a:t>сердечные гликозиды </a:t>
            </a:r>
            <a:r>
              <a:rPr lang="ru-RU" sz="1800" dirty="0"/>
              <a:t>– </a:t>
            </a:r>
            <a:r>
              <a:rPr lang="ru-RU" sz="1800" dirty="0" err="1"/>
              <a:t>дигоксин</a:t>
            </a:r>
            <a:r>
              <a:rPr lang="ru-RU" sz="1800" dirty="0"/>
              <a:t> (назначается пациентам с ЛС при наличии у них </a:t>
            </a:r>
            <a:r>
              <a:rPr lang="ru-RU" sz="1800" dirty="0" err="1"/>
              <a:t>тахисистолической</a:t>
            </a:r>
            <a:r>
              <a:rPr lang="ru-RU" sz="1800" dirty="0"/>
              <a:t> формы фибрилляции предсердий на фоне проводимой </a:t>
            </a:r>
            <a:r>
              <a:rPr lang="ru-RU" sz="1800" dirty="0" err="1"/>
              <a:t>частотоурежающей</a:t>
            </a:r>
            <a:r>
              <a:rPr lang="ru-RU" sz="1800" dirty="0"/>
              <a:t> терапии и наличии левожелудочковой недостаточности).</a:t>
            </a:r>
          </a:p>
          <a:p>
            <a:pPr marL="0" indent="0">
              <a:buNone/>
            </a:pPr>
            <a:r>
              <a:rPr lang="ru-RU" sz="1800" b="1" dirty="0"/>
              <a:t>Не рекомендуется </a:t>
            </a:r>
            <a:r>
              <a:rPr lang="ru-RU" sz="1800" b="1" dirty="0" smtClean="0"/>
              <a:t>назначать </a:t>
            </a:r>
            <a:r>
              <a:rPr lang="ru-RU" sz="1800" b="1" dirty="0" err="1" smtClean="0"/>
              <a:t>иАПФ</a:t>
            </a:r>
            <a:r>
              <a:rPr lang="ru-RU" sz="1800" b="1" dirty="0" smtClean="0"/>
              <a:t>, АРАII</a:t>
            </a:r>
            <a:r>
              <a:rPr lang="ru-RU" sz="1800" b="1" dirty="0"/>
              <a:t>, </a:t>
            </a:r>
            <a:r>
              <a:rPr lang="ru-RU" sz="1800" b="1" dirty="0" err="1"/>
              <a:t>валсартан+сакубитрил</a:t>
            </a:r>
            <a:r>
              <a:rPr lang="ru-RU" sz="1800" b="1" dirty="0"/>
              <a:t>, ингибиторы </a:t>
            </a:r>
            <a:r>
              <a:rPr lang="ru-RU" sz="1800" b="1" dirty="0" err="1"/>
              <a:t>натрийзависимого</a:t>
            </a:r>
            <a:r>
              <a:rPr lang="ru-RU" sz="1800" b="1" dirty="0"/>
              <a:t> переносчика глюкозы 2 типа, </a:t>
            </a:r>
            <a:r>
              <a:rPr lang="ru-RU" sz="1800" b="1" dirty="0" smtClean="0"/>
              <a:t>БАБ, </a:t>
            </a:r>
            <a:r>
              <a:rPr lang="ru-RU" sz="1800" b="1" dirty="0" err="1"/>
              <a:t>ивабрадин</a:t>
            </a:r>
            <a:r>
              <a:rPr lang="ru-RU" sz="1800" b="1" dirty="0"/>
              <a:t> для лечения пациентов ЛС без дополнительных показаний.</a:t>
            </a:r>
          </a:p>
        </p:txBody>
      </p:sp>
    </p:spTree>
    <p:extLst>
      <p:ext uri="{BB962C8B-B14F-4D97-AF65-F5344CB8AC3E}">
        <p14:creationId xmlns:p14="http://schemas.microsoft.com/office/powerpoint/2010/main" val="2270684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V</a:t>
            </a:r>
            <a:r>
              <a:rPr lang="ru-RU" b="1" dirty="0"/>
              <a:t>. </a:t>
            </a:r>
            <a:r>
              <a:rPr lang="ru-RU" b="1" dirty="0" smtClean="0"/>
              <a:t>Коррекция </a:t>
            </a:r>
            <a:r>
              <a:rPr lang="ru-RU" b="1" dirty="0" err="1"/>
              <a:t>гемореологических</a:t>
            </a:r>
            <a:r>
              <a:rPr lang="ru-RU" b="1" dirty="0"/>
              <a:t> нарушений и агрегации тромбоцитов:</a:t>
            </a:r>
          </a:p>
          <a:p>
            <a:pPr marL="0" indent="0" algn="just">
              <a:buNone/>
            </a:pPr>
            <a:r>
              <a:rPr lang="ru-RU" dirty="0"/>
              <a:t>1) </a:t>
            </a:r>
            <a:r>
              <a:rPr lang="ru-RU" dirty="0" err="1" smtClean="0"/>
              <a:t>эритроцитоферез</a:t>
            </a:r>
            <a:r>
              <a:rPr lang="ru-RU" dirty="0"/>
              <a:t>;</a:t>
            </a:r>
          </a:p>
          <a:p>
            <a:pPr marL="0" indent="0" algn="just">
              <a:buNone/>
            </a:pPr>
            <a:r>
              <a:rPr lang="ru-RU" dirty="0"/>
              <a:t>2) </a:t>
            </a:r>
            <a:r>
              <a:rPr lang="ru-RU" dirty="0" err="1"/>
              <a:t>реополиглюкин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V</a:t>
            </a:r>
            <a:r>
              <a:rPr lang="ru-RU" b="1" dirty="0"/>
              <a:t>I</a:t>
            </a:r>
            <a:r>
              <a:rPr lang="ru-RU" b="1" dirty="0" smtClean="0"/>
              <a:t>. Хирургическое </a:t>
            </a:r>
            <a:r>
              <a:rPr lang="ru-RU" b="1" dirty="0"/>
              <a:t>лечение легочной гипертензии:</a:t>
            </a:r>
          </a:p>
          <a:p>
            <a:pPr marL="0" indent="0" algn="just">
              <a:buNone/>
            </a:pPr>
            <a:r>
              <a:rPr lang="ru-RU" dirty="0"/>
              <a:t>1) предсердная </a:t>
            </a:r>
            <a:r>
              <a:rPr lang="ru-RU" dirty="0" err="1"/>
              <a:t>септостомия</a:t>
            </a:r>
            <a:r>
              <a:rPr lang="ru-RU" dirty="0"/>
              <a:t> (задача этого метода – разгрузить правые камеры сердца и увеличить сердечный выброс за счет шунтирования крови справа-налево);</a:t>
            </a:r>
          </a:p>
          <a:p>
            <a:pPr marL="0" indent="0" algn="just">
              <a:buNone/>
            </a:pPr>
            <a:r>
              <a:rPr lang="ru-RU" dirty="0"/>
              <a:t>2) трансплантация легких и комплекса сердце-легкие (чаще выполняется билатеральная трансплантация легких. При желудочковых дефектах лучшие исходы наблюдаются при трансплантации легочно-сердечного комплекса).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2241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3758</Words>
  <Application>Microsoft Office PowerPoint</Application>
  <PresentationFormat>Экран (4:3)</PresentationFormat>
  <Paragraphs>263</Paragraphs>
  <Slides>38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ФГБОУ ВО ОрГМУ Минздрава России кафедра госпитальной терапии им. Р.Г. Межебовского</vt:lpstr>
      <vt:lpstr>Презентация PowerPoint</vt:lpstr>
      <vt:lpstr>Этиология</vt:lpstr>
      <vt:lpstr>Классификация (Б.Е. Вотчал, 1964 г.)</vt:lpstr>
      <vt:lpstr>Презентация PowerPoint</vt:lpstr>
      <vt:lpstr>Патогенез</vt:lpstr>
      <vt:lpstr>Патогенез острого легочного сердца</vt:lpstr>
      <vt:lpstr>Презентация PowerPoint</vt:lpstr>
      <vt:lpstr>Презентация PowerPoint</vt:lpstr>
      <vt:lpstr> Наиболее частой причиной острого легочного сердца является массивная или субмассивная тромбоэмболия легочной артерии.                         Схема патогенеза острого легочного сердца при                                         тромбоэмболии легочной артерии</vt:lpstr>
      <vt:lpstr>Патогенез подострого и хронического легочного сердца</vt:lpstr>
      <vt:lpstr>Презентация PowerPoint</vt:lpstr>
      <vt:lpstr>Презентация PowerPoint</vt:lpstr>
      <vt:lpstr>Презентация PowerPoint</vt:lpstr>
      <vt:lpstr>Клиническая картина ХЛС</vt:lpstr>
      <vt:lpstr>Презентация PowerPoint</vt:lpstr>
      <vt:lpstr>Физикальное исследование при ХЛС</vt:lpstr>
      <vt:lpstr>Презентация PowerPoint</vt:lpstr>
      <vt:lpstr>Презентация PowerPoint</vt:lpstr>
      <vt:lpstr>Презентация PowerPoint</vt:lpstr>
      <vt:lpstr>Исследование сердечно-сосудистой системы</vt:lpstr>
      <vt:lpstr>Лабораторная диагностика</vt:lpstr>
      <vt:lpstr>Инструментальная диагностика</vt:lpstr>
      <vt:lpstr>ЭКГ-признаки гипертрофии правого желудочка регистрируются позднее. Выделяют несколько ЭКГ-вариантов гипертрофии правого желудочка. </vt:lpstr>
      <vt:lpstr>Презентация PowerPoint</vt:lpstr>
      <vt:lpstr>Презентация PowerPoint</vt:lpstr>
      <vt:lpstr>Рентгенография органов грудной клетки. </vt:lpstr>
      <vt:lpstr>Рентгенография органов грудной клетки</vt:lpstr>
      <vt:lpstr>Эхокардиографическое исследование </vt:lpstr>
      <vt:lpstr>Исследование функции внешнего дыхания</vt:lpstr>
      <vt:lpstr>Чрезвенозная катетеризация сердца</vt:lpstr>
      <vt:lpstr>Перфузионная сцинтиграфия легких</vt:lpstr>
      <vt:lpstr>Лечение хронического легочного сердца</vt:lpstr>
      <vt:lpstr>Презентация PowerPoint</vt:lpstr>
      <vt:lpstr>Точки приложения препаратов для ЛАГ-специфической терапии </vt:lpstr>
      <vt:lpstr>Поддерживающая терапия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ОрГМУ Минздрава России кафедра госпитальной терапии им. Р.Г. Межебовского</dc:title>
  <dc:creator>dom</dc:creator>
  <cp:lastModifiedBy>Microsoft Office</cp:lastModifiedBy>
  <cp:revision>55</cp:revision>
  <dcterms:created xsi:type="dcterms:W3CDTF">2026-09-24T06:09:33Z</dcterms:created>
  <dcterms:modified xsi:type="dcterms:W3CDTF">2026-09-29T04:05:57Z</dcterms:modified>
</cp:coreProperties>
</file>